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77" r:id="rId6"/>
    <p:sldId id="278" r:id="rId7"/>
    <p:sldId id="261" r:id="rId8"/>
    <p:sldId id="279" r:id="rId9"/>
    <p:sldId id="263" r:id="rId10"/>
    <p:sldId id="272" r:id="rId11"/>
    <p:sldId id="264" r:id="rId12"/>
    <p:sldId id="280" r:id="rId13"/>
    <p:sldId id="265" r:id="rId14"/>
    <p:sldId id="266" r:id="rId15"/>
    <p:sldId id="267" r:id="rId16"/>
    <p:sldId id="281" r:id="rId17"/>
    <p:sldId id="269" r:id="rId18"/>
    <p:sldId id="270" r:id="rId19"/>
    <p:sldId id="271" r:id="rId20"/>
    <p:sldId id="282" r:id="rId21"/>
    <p:sldId id="274" r:id="rId22"/>
    <p:sldId id="275" r:id="rId23"/>
    <p:sldId id="28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0B050"/>
    <a:srgbClr val="613F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20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8FB8AB-206D-4DD5-8FAF-09F0130048C2}" type="datetimeFigureOut">
              <a:rPr lang="en-US" smtClean="0"/>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2606B-92E4-4559-989E-3561C5CCDC3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3698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8FB8AB-206D-4DD5-8FAF-09F0130048C2}" type="datetimeFigureOut">
              <a:rPr lang="en-US" smtClean="0"/>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2606B-92E4-4559-989E-3561C5CCDC30}" type="slidenum">
              <a:rPr lang="en-US" smtClean="0"/>
              <a:t>‹#›</a:t>
            </a:fld>
            <a:endParaRPr lang="en-US"/>
          </a:p>
        </p:txBody>
      </p:sp>
    </p:spTree>
    <p:extLst>
      <p:ext uri="{BB962C8B-B14F-4D97-AF65-F5344CB8AC3E}">
        <p14:creationId xmlns:p14="http://schemas.microsoft.com/office/powerpoint/2010/main" val="3396645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8FB8AB-206D-4DD5-8FAF-09F0130048C2}" type="datetimeFigureOut">
              <a:rPr lang="en-US" smtClean="0"/>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2606B-92E4-4559-989E-3561C5CCDC3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9514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8FB8AB-206D-4DD5-8FAF-09F0130048C2}" type="datetimeFigureOut">
              <a:rPr lang="en-US" smtClean="0"/>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2606B-92E4-4559-989E-3561C5CCDC30}" type="slidenum">
              <a:rPr lang="en-US" smtClean="0"/>
              <a:t>‹#›</a:t>
            </a:fld>
            <a:endParaRPr lang="en-US"/>
          </a:p>
        </p:txBody>
      </p:sp>
    </p:spTree>
    <p:extLst>
      <p:ext uri="{BB962C8B-B14F-4D97-AF65-F5344CB8AC3E}">
        <p14:creationId xmlns:p14="http://schemas.microsoft.com/office/powerpoint/2010/main" val="4025343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8FB8AB-206D-4DD5-8FAF-09F0130048C2}" type="datetimeFigureOut">
              <a:rPr lang="en-US" smtClean="0"/>
              <a:t>3/15/2025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F2606B-92E4-4559-989E-3561C5CCDC30}" type="slidenum">
              <a:rPr lang="en-US" smtClean="0"/>
              <a:t>‹#›</a:t>
            </a:fld>
            <a:endParaRPr lang="en-US"/>
          </a:p>
        </p:txBody>
      </p:sp>
    </p:spTree>
    <p:extLst>
      <p:ext uri="{BB962C8B-B14F-4D97-AF65-F5344CB8AC3E}">
        <p14:creationId xmlns:p14="http://schemas.microsoft.com/office/powerpoint/2010/main" val="2434754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38FB8AB-206D-4DD5-8FAF-09F0130048C2}" type="datetimeFigureOut">
              <a:rPr lang="en-US" smtClean="0"/>
              <a:t>3/15/2025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F2606B-92E4-4559-989E-3561C5CCDC30}" type="slidenum">
              <a:rPr lang="en-US" smtClean="0"/>
              <a:t>‹#›</a:t>
            </a:fld>
            <a:endParaRPr lang="en-US"/>
          </a:p>
        </p:txBody>
      </p:sp>
    </p:spTree>
    <p:extLst>
      <p:ext uri="{BB962C8B-B14F-4D97-AF65-F5344CB8AC3E}">
        <p14:creationId xmlns:p14="http://schemas.microsoft.com/office/powerpoint/2010/main" val="2292273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38FB8AB-206D-4DD5-8FAF-09F0130048C2}" type="datetimeFigureOut">
              <a:rPr lang="en-US" smtClean="0"/>
              <a:t>3/15/2025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C2F2606B-92E4-4559-989E-3561C5CCDC30}" type="slidenum">
              <a:rPr lang="en-US" smtClean="0"/>
              <a:t>‹#›</a:t>
            </a:fld>
            <a:endParaRPr lang="en-US"/>
          </a:p>
        </p:txBody>
      </p:sp>
    </p:spTree>
    <p:extLst>
      <p:ext uri="{BB962C8B-B14F-4D97-AF65-F5344CB8AC3E}">
        <p14:creationId xmlns:p14="http://schemas.microsoft.com/office/powerpoint/2010/main" val="3584843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38FB8AB-206D-4DD5-8FAF-09F0130048C2}" type="datetimeFigureOut">
              <a:rPr lang="en-US" smtClean="0"/>
              <a:t>3/15/2025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2F2606B-92E4-4559-989E-3561C5CCDC30}" type="slidenum">
              <a:rPr lang="en-US" smtClean="0"/>
              <a:t>‹#›</a:t>
            </a:fld>
            <a:endParaRPr lang="en-US"/>
          </a:p>
        </p:txBody>
      </p:sp>
    </p:spTree>
    <p:extLst>
      <p:ext uri="{BB962C8B-B14F-4D97-AF65-F5344CB8AC3E}">
        <p14:creationId xmlns:p14="http://schemas.microsoft.com/office/powerpoint/2010/main" val="1226325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8FB8AB-206D-4DD5-8FAF-09F0130048C2}" type="datetimeFigureOut">
              <a:rPr lang="en-US" smtClean="0"/>
              <a:t>3/15/2025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F2606B-92E4-4559-989E-3561C5CCDC30}" type="slidenum">
              <a:rPr lang="en-US" smtClean="0"/>
              <a:t>‹#›</a:t>
            </a:fld>
            <a:endParaRPr lang="en-US"/>
          </a:p>
        </p:txBody>
      </p:sp>
    </p:spTree>
    <p:extLst>
      <p:ext uri="{BB962C8B-B14F-4D97-AF65-F5344CB8AC3E}">
        <p14:creationId xmlns:p14="http://schemas.microsoft.com/office/powerpoint/2010/main" val="3193715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8FB8AB-206D-4DD5-8FAF-09F0130048C2}" type="datetimeFigureOut">
              <a:rPr lang="en-US" smtClean="0"/>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2606B-92E4-4559-989E-3561C5CCDC30}" type="slidenum">
              <a:rPr lang="en-US" smtClean="0"/>
              <a:t>‹#›</a:t>
            </a:fld>
            <a:endParaRPr lang="en-US"/>
          </a:p>
        </p:txBody>
      </p:sp>
    </p:spTree>
    <p:extLst>
      <p:ext uri="{BB962C8B-B14F-4D97-AF65-F5344CB8AC3E}">
        <p14:creationId xmlns:p14="http://schemas.microsoft.com/office/powerpoint/2010/main" val="2066637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8FB8AB-206D-4DD5-8FAF-09F0130048C2}" type="datetimeFigureOut">
              <a:rPr lang="en-US" smtClean="0"/>
              <a:t>3/15/2025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2606B-92E4-4559-989E-3561C5CCDC30}" type="slidenum">
              <a:rPr lang="en-US" smtClean="0"/>
              <a:t>‹#›</a:t>
            </a:fld>
            <a:endParaRPr lang="en-US"/>
          </a:p>
        </p:txBody>
      </p:sp>
    </p:spTree>
    <p:extLst>
      <p:ext uri="{BB962C8B-B14F-4D97-AF65-F5344CB8AC3E}">
        <p14:creationId xmlns:p14="http://schemas.microsoft.com/office/powerpoint/2010/main" val="4189926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38FB8AB-206D-4DD5-8FAF-09F0130048C2}" type="datetimeFigureOut">
              <a:rPr lang="en-US" smtClean="0"/>
              <a:t>3/15/2025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2F2606B-92E4-4559-989E-3561C5CCDC3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8795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CE7367E-D170-220D-D274-A0985A444369}"/>
              </a:ext>
            </a:extLst>
          </p:cNvPr>
          <p:cNvPicPr>
            <a:picLocks noChangeAspect="1"/>
          </p:cNvPicPr>
          <p:nvPr/>
        </p:nvPicPr>
        <p:blipFill>
          <a:blip r:embed="rId2"/>
          <a:srcRect b="8263"/>
          <a:stretch/>
        </p:blipFill>
        <p:spPr>
          <a:xfrm>
            <a:off x="807013" y="0"/>
            <a:ext cx="10715625" cy="6291322"/>
          </a:xfrm>
          <a:prstGeom prst="rect">
            <a:avLst/>
          </a:prstGeom>
        </p:spPr>
      </p:pic>
      <p:sp>
        <p:nvSpPr>
          <p:cNvPr id="9" name="Rectangle 8">
            <a:extLst>
              <a:ext uri="{FF2B5EF4-FFF2-40B4-BE49-F238E27FC236}">
                <a16:creationId xmlns:a16="http://schemas.microsoft.com/office/drawing/2014/main" id="{C4FDC527-5FD0-0CC5-AD71-6670F9D6A319}"/>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3" name="Picture 2">
            <a:extLst>
              <a:ext uri="{FF2B5EF4-FFF2-40B4-BE49-F238E27FC236}">
                <a16:creationId xmlns:a16="http://schemas.microsoft.com/office/drawing/2014/main" id="{203B33AC-C6DF-2F7E-8257-0A1D142DC88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583309" y="566678"/>
            <a:ext cx="3839526" cy="1626466"/>
          </a:xfrm>
          <a:prstGeom prst="rect">
            <a:avLst/>
          </a:prstGeom>
        </p:spPr>
      </p:pic>
      <p:pic>
        <p:nvPicPr>
          <p:cNvPr id="6" name="Picture 5">
            <a:extLst>
              <a:ext uri="{FF2B5EF4-FFF2-40B4-BE49-F238E27FC236}">
                <a16:creationId xmlns:a16="http://schemas.microsoft.com/office/drawing/2014/main" id="{CC7E3879-FC47-C50A-3E5C-4D9733ED044C}"/>
              </a:ext>
            </a:extLst>
          </p:cNvPr>
          <p:cNvPicPr>
            <a:picLocks noChangeAspect="1"/>
          </p:cNvPicPr>
          <p:nvPr/>
        </p:nvPicPr>
        <p:blipFill>
          <a:blip r:embed="rId4">
            <a:clrChange>
              <a:clrFrom>
                <a:srgbClr val="FFFFFF"/>
              </a:clrFrom>
              <a:clrTo>
                <a:srgbClr val="FFFFFF">
                  <a:alpha val="0"/>
                </a:srgbClr>
              </a:clrTo>
            </a:clrChange>
          </a:blip>
          <a:srcRect t="20009"/>
          <a:stretch/>
        </p:blipFill>
        <p:spPr>
          <a:xfrm>
            <a:off x="1736609" y="2193144"/>
            <a:ext cx="3532925" cy="1046679"/>
          </a:xfrm>
          <a:prstGeom prst="rect">
            <a:avLst/>
          </a:prstGeom>
        </p:spPr>
      </p:pic>
      <p:sp>
        <p:nvSpPr>
          <p:cNvPr id="11" name="Rectangle 10">
            <a:extLst>
              <a:ext uri="{FF2B5EF4-FFF2-40B4-BE49-F238E27FC236}">
                <a16:creationId xmlns:a16="http://schemas.microsoft.com/office/drawing/2014/main" id="{07665322-4676-6DAC-09BB-0BEA41D40A72}"/>
              </a:ext>
            </a:extLst>
          </p:cNvPr>
          <p:cNvSpPr/>
          <p:nvPr/>
        </p:nvSpPr>
        <p:spPr>
          <a:xfrm>
            <a:off x="1736610" y="3328769"/>
            <a:ext cx="3583032" cy="2123658"/>
          </a:xfrm>
          <a:prstGeom prst="rect">
            <a:avLst/>
          </a:prstGeom>
          <a:noFill/>
        </p:spPr>
        <p:txBody>
          <a:bodyPr wrap="none" lIns="91440" tIns="45720" rIns="91440" bIns="45720">
            <a:spAutoFit/>
          </a:bodyPr>
          <a:lstStyle/>
          <a:p>
            <a:pPr algn="ctr"/>
            <a:r>
              <a:rPr lang="zh-CN" altLang="en-US" sz="6600" b="1" dirty="0">
                <a:ln w="0"/>
                <a:gradFill>
                  <a:gsLst>
                    <a:gs pos="21000">
                      <a:srgbClr val="53575C"/>
                    </a:gs>
                    <a:gs pos="88000">
                      <a:srgbClr val="C5C7CA"/>
                    </a:gs>
                  </a:gsLst>
                  <a:lin ang="5400000"/>
                </a:gradFill>
                <a:effectLst>
                  <a:outerShdw blurRad="38100" dist="38100" dir="2700000" algn="tl">
                    <a:srgbClr val="000000">
                      <a:alpha val="43137"/>
                    </a:srgbClr>
                  </a:outerShdw>
                </a:effectLst>
              </a:rPr>
              <a:t>看见视界</a:t>
            </a:r>
            <a:endParaRPr lang="en-US" altLang="zh-CN" sz="6600" b="1" dirty="0">
              <a:ln w="0"/>
              <a:gradFill>
                <a:gsLst>
                  <a:gs pos="21000">
                    <a:srgbClr val="53575C"/>
                  </a:gs>
                  <a:gs pos="88000">
                    <a:srgbClr val="C5C7CA"/>
                  </a:gs>
                </a:gsLst>
                <a:lin ang="5400000"/>
              </a:gradFill>
              <a:effectLst>
                <a:outerShdw blurRad="38100" dist="38100" dir="2700000" algn="tl">
                  <a:srgbClr val="000000">
                    <a:alpha val="43137"/>
                  </a:srgbClr>
                </a:outerShdw>
              </a:effectLst>
            </a:endParaRPr>
          </a:p>
          <a:p>
            <a:pPr algn="ctr"/>
            <a:r>
              <a:rPr lang="zh-CN" altLang="en-US" sz="6600" b="1" dirty="0">
                <a:ln w="0"/>
                <a:gradFill>
                  <a:gsLst>
                    <a:gs pos="21000">
                      <a:srgbClr val="53575C"/>
                    </a:gs>
                    <a:gs pos="88000">
                      <a:srgbClr val="C5C7CA"/>
                    </a:gs>
                  </a:gsLst>
                  <a:lin ang="5400000"/>
                </a:gradFill>
                <a:effectLst>
                  <a:outerShdw blurRad="38100" dist="38100" dir="2700000" algn="tl">
                    <a:srgbClr val="000000">
                      <a:alpha val="43137"/>
                    </a:srgbClr>
                  </a:outerShdw>
                </a:effectLst>
              </a:rPr>
              <a:t>强者恒大</a:t>
            </a:r>
            <a:endParaRPr lang="en-US" sz="6600" b="1" dirty="0">
              <a:ln w="0"/>
              <a:gradFill>
                <a:gsLst>
                  <a:gs pos="21000">
                    <a:srgbClr val="53575C"/>
                  </a:gs>
                  <a:gs pos="88000">
                    <a:srgbClr val="C5C7CA"/>
                  </a:gs>
                </a:gsLst>
                <a:lin ang="5400000"/>
              </a:gra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2234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E9ED0-9180-2759-4AD5-DA8BAB8A73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0FA63E-30E8-BF99-5D55-22AA7650A80D}"/>
              </a:ext>
            </a:extLst>
          </p:cNvPr>
          <p:cNvSpPr/>
          <p:nvPr/>
        </p:nvSpPr>
        <p:spPr>
          <a:xfrm>
            <a:off x="1125228" y="534122"/>
            <a:ext cx="3890809" cy="1200329"/>
          </a:xfrm>
          <a:prstGeom prst="rect">
            <a:avLst/>
          </a:prstGeom>
          <a:noFill/>
        </p:spPr>
        <p:txBody>
          <a:bodyPr wrap="none" lIns="91440" tIns="45720" rIns="91440" bIns="45720">
            <a:spAutoFit/>
          </a:bodyPr>
          <a:lstStyle/>
          <a:p>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先说结论</a:t>
            </a:r>
            <a:endParaRPr 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3" name="Rectangle 2">
            <a:extLst>
              <a:ext uri="{FF2B5EF4-FFF2-40B4-BE49-F238E27FC236}">
                <a16:creationId xmlns:a16="http://schemas.microsoft.com/office/drawing/2014/main" id="{9E7728CC-1E17-7DB2-E6F9-A953CD177765}"/>
              </a:ext>
            </a:extLst>
          </p:cNvPr>
          <p:cNvSpPr/>
          <p:nvPr/>
        </p:nvSpPr>
        <p:spPr>
          <a:xfrm>
            <a:off x="1125228" y="1922673"/>
            <a:ext cx="10451900" cy="4401205"/>
          </a:xfrm>
          <a:prstGeom prst="rect">
            <a:avLst/>
          </a:prstGeom>
          <a:noFill/>
        </p:spPr>
        <p:txBody>
          <a:bodyPr wrap="none" lIns="91440" tIns="45720" rIns="91440" bIns="45720">
            <a:spAutoFit/>
          </a:bodyPr>
          <a:lstStyle/>
          <a:p>
            <a:r>
              <a:rPr lang="en-US" altLang="zh-CN" sz="4000" b="1" dirty="0">
                <a:ln w="0"/>
                <a:solidFill>
                  <a:schemeClr val="accent1"/>
                </a:solidFill>
                <a:effectLst>
                  <a:outerShdw blurRad="38100" dist="25400" dir="5400000" algn="ctr" rotWithShape="0">
                    <a:srgbClr val="6E747A">
                      <a:alpha val="43000"/>
                    </a:srgbClr>
                  </a:outerShdw>
                </a:effectLst>
              </a:rPr>
              <a:t>· </a:t>
            </a:r>
            <a:r>
              <a:rPr lang="en-US" sz="4000" b="1" dirty="0">
                <a:ln w="0"/>
                <a:solidFill>
                  <a:schemeClr val="accent1"/>
                </a:solidFill>
                <a:effectLst>
                  <a:outerShdw blurRad="38100" dist="25400" dir="5400000" algn="ctr" rotWithShape="0">
                    <a:srgbClr val="6E747A">
                      <a:alpha val="43000"/>
                    </a:srgbClr>
                  </a:outerShdw>
                </a:effectLst>
              </a:rPr>
              <a:t>G</a:t>
            </a:r>
            <a:r>
              <a:rPr lang="en-US" altLang="zh-CN" sz="4000" b="1" dirty="0">
                <a:ln w="0"/>
                <a:solidFill>
                  <a:schemeClr val="accent1"/>
                </a:solidFill>
                <a:effectLst>
                  <a:outerShdw blurRad="38100" dist="25400" dir="5400000" algn="ctr" rotWithShape="0">
                    <a:srgbClr val="6E747A">
                      <a:alpha val="43000"/>
                    </a:srgbClr>
                  </a:outerShdw>
                </a:effectLst>
              </a:rPr>
              <a:t>emma 3</a:t>
            </a:r>
            <a:r>
              <a:rPr lang="zh-CN" altLang="en-US" sz="4000" b="1" dirty="0">
                <a:ln w="0"/>
                <a:solidFill>
                  <a:schemeClr val="accent1"/>
                </a:solidFill>
                <a:effectLst>
                  <a:outerShdw blurRad="38100" dist="25400" dir="5400000" algn="ctr" rotWithShape="0">
                    <a:srgbClr val="6E747A">
                      <a:alpha val="43000"/>
                    </a:srgbClr>
                  </a:outerShdw>
                </a:effectLst>
              </a:rPr>
              <a:t>的图片识别能力</a:t>
            </a:r>
            <a:r>
              <a:rPr lang="zh-CN" altLang="en-US" sz="4000" b="1" dirty="0">
                <a:ln w="0"/>
                <a:solidFill>
                  <a:srgbClr val="613FE7"/>
                </a:solidFill>
                <a:effectLst>
                  <a:outerShdw blurRad="38100" dist="25400" dir="5400000" algn="ctr" rotWithShape="0">
                    <a:srgbClr val="6E747A">
                      <a:alpha val="43000"/>
                    </a:srgbClr>
                  </a:outerShdw>
                </a:effectLst>
              </a:rPr>
              <a:t>的可以在</a:t>
            </a:r>
            <a:r>
              <a:rPr lang="en-US" altLang="zh-CN" sz="4000" b="1" dirty="0">
                <a:ln w="0"/>
                <a:solidFill>
                  <a:srgbClr val="613FE7"/>
                </a:solidFill>
                <a:effectLst>
                  <a:outerShdw blurRad="38100" dist="25400" dir="5400000" algn="ctr" rotWithShape="0">
                    <a:srgbClr val="6E747A">
                      <a:alpha val="43000"/>
                    </a:srgbClr>
                  </a:outerShdw>
                </a:effectLst>
              </a:rPr>
              <a:t>LM Studio</a:t>
            </a:r>
          </a:p>
          <a:p>
            <a:r>
              <a:rPr lang="en-US" altLang="zh-CN" sz="4000" b="1" dirty="0">
                <a:ln w="0"/>
                <a:solidFill>
                  <a:srgbClr val="613FE7"/>
                </a:solidFill>
                <a:effectLst>
                  <a:outerShdw blurRad="38100" dist="25400" dir="5400000" algn="ctr" rotWithShape="0">
                    <a:srgbClr val="6E747A">
                      <a:alpha val="43000"/>
                    </a:srgbClr>
                  </a:outerShdw>
                </a:effectLst>
              </a:rPr>
              <a:t>   </a:t>
            </a:r>
            <a:r>
              <a:rPr lang="zh-CN" altLang="en-US" sz="4000" b="1" dirty="0">
                <a:ln w="0"/>
                <a:solidFill>
                  <a:srgbClr val="613FE7"/>
                </a:solidFill>
                <a:effectLst>
                  <a:outerShdw blurRad="38100" dist="25400" dir="5400000" algn="ctr" rotWithShape="0">
                    <a:srgbClr val="6E747A">
                      <a:alpha val="43000"/>
                    </a:srgbClr>
                  </a:outerShdw>
                </a:effectLst>
              </a:rPr>
              <a:t>中使用了，需要更新到至少</a:t>
            </a:r>
            <a:r>
              <a:rPr lang="en-US" altLang="zh-CN" sz="4000" b="1" dirty="0">
                <a:ln w="0"/>
                <a:solidFill>
                  <a:srgbClr val="613FE7"/>
                </a:solidFill>
                <a:effectLst>
                  <a:outerShdw blurRad="38100" dist="25400" dir="5400000" algn="ctr" rotWithShape="0">
                    <a:srgbClr val="6E747A">
                      <a:alpha val="43000"/>
                    </a:srgbClr>
                  </a:outerShdw>
                </a:effectLst>
              </a:rPr>
              <a:t>3.13.2</a:t>
            </a:r>
            <a:r>
              <a:rPr lang="zh-CN" altLang="en-US" sz="4000" b="1" dirty="0">
                <a:ln w="0"/>
                <a:solidFill>
                  <a:srgbClr val="613FE7"/>
                </a:solidFill>
                <a:effectLst>
                  <a:outerShdw blurRad="38100" dist="25400" dir="5400000" algn="ctr" rotWithShape="0">
                    <a:srgbClr val="6E747A">
                      <a:alpha val="43000"/>
                    </a:srgbClr>
                  </a:outerShdw>
                </a:effectLst>
              </a:rPr>
              <a:t>版本等</a:t>
            </a:r>
            <a:r>
              <a:rPr lang="en-US" altLang="zh-CN" sz="4000" b="1" dirty="0">
                <a:ln w="0"/>
                <a:solidFill>
                  <a:srgbClr val="613FE7"/>
                </a:solidFill>
                <a:effectLst>
                  <a:outerShdw blurRad="38100" dist="25400" dir="5400000" algn="ctr" rotWithShape="0">
                    <a:srgbClr val="6E747A">
                      <a:alpha val="43000"/>
                    </a:srgbClr>
                  </a:outerShdw>
                </a:effectLst>
              </a:rPr>
              <a:t>*</a:t>
            </a:r>
          </a:p>
          <a:p>
            <a:r>
              <a:rPr lang="en-US" altLang="zh-CN" sz="4000" b="1" dirty="0">
                <a:ln w="0"/>
                <a:solidFill>
                  <a:schemeClr val="accent1"/>
                </a:solidFill>
                <a:effectLst>
                  <a:outerShdw blurRad="38100" dist="25400" dir="5400000" algn="ctr" rotWithShape="0">
                    <a:srgbClr val="6E747A">
                      <a:alpha val="43000"/>
                    </a:srgbClr>
                  </a:outerShdw>
                </a:effectLst>
              </a:rPr>
              <a:t>· </a:t>
            </a:r>
            <a:r>
              <a:rPr lang="zh-CN" altLang="en-US" sz="4000" b="1" dirty="0">
                <a:ln w="0"/>
                <a:solidFill>
                  <a:schemeClr val="accent1"/>
                </a:solidFill>
                <a:effectLst>
                  <a:outerShdw blurRad="38100" dist="25400" dir="5400000" algn="ctr" rotWithShape="0">
                    <a:srgbClr val="6E747A">
                      <a:alpha val="43000"/>
                    </a:srgbClr>
                  </a:outerShdw>
                </a:effectLst>
              </a:rPr>
              <a:t>提供了</a:t>
            </a:r>
            <a:r>
              <a:rPr lang="en-US" altLang="zh-CN" sz="4000" b="1" dirty="0">
                <a:ln w="0"/>
                <a:solidFill>
                  <a:schemeClr val="accent1"/>
                </a:solidFill>
                <a:effectLst>
                  <a:outerShdw blurRad="38100" dist="25400" dir="5400000" algn="ctr" rotWithShape="0">
                    <a:srgbClr val="6E747A">
                      <a:alpha val="43000"/>
                    </a:srgbClr>
                  </a:outerShdw>
                </a:effectLst>
              </a:rPr>
              <a:t>4B/12B/27B</a:t>
            </a:r>
            <a:r>
              <a:rPr lang="zh-CN" altLang="en-US" sz="4000" b="1" dirty="0">
                <a:ln w="0"/>
                <a:solidFill>
                  <a:schemeClr val="accent1"/>
                </a:solidFill>
                <a:effectLst>
                  <a:outerShdw blurRad="38100" dist="25400" dir="5400000" algn="ctr" rotWithShape="0">
                    <a:srgbClr val="6E747A">
                      <a:alpha val="43000"/>
                    </a:srgbClr>
                  </a:outerShdw>
                </a:effectLst>
              </a:rPr>
              <a:t>等模型，</a:t>
            </a:r>
            <a:r>
              <a:rPr lang="en-US" altLang="zh-CN" sz="4000" b="1" dirty="0">
                <a:ln w="0"/>
                <a:solidFill>
                  <a:schemeClr val="accent1"/>
                </a:solidFill>
                <a:effectLst>
                  <a:outerShdw blurRad="38100" dist="25400" dir="5400000" algn="ctr" rotWithShape="0">
                    <a:srgbClr val="6E747A">
                      <a:alpha val="43000"/>
                    </a:srgbClr>
                  </a:outerShdw>
                </a:effectLst>
              </a:rPr>
              <a:t>27B</a:t>
            </a:r>
            <a:r>
              <a:rPr lang="zh-CN" altLang="en-US" sz="4000" b="1" dirty="0">
                <a:ln w="0"/>
                <a:solidFill>
                  <a:schemeClr val="accent1"/>
                </a:solidFill>
                <a:effectLst>
                  <a:outerShdw blurRad="38100" dist="25400" dir="5400000" algn="ctr" rotWithShape="0">
                    <a:srgbClr val="6E747A">
                      <a:alpha val="43000"/>
                    </a:srgbClr>
                  </a:outerShdw>
                </a:effectLst>
              </a:rPr>
              <a:t>表现亮眼</a:t>
            </a:r>
            <a:endParaRPr lang="en-US" altLang="zh-CN" sz="4000" b="1" dirty="0">
              <a:ln w="0"/>
              <a:solidFill>
                <a:schemeClr val="accent1"/>
              </a:solidFill>
              <a:effectLst>
                <a:outerShdw blurRad="38100" dist="25400" dir="5400000" algn="ctr" rotWithShape="0">
                  <a:srgbClr val="6E747A">
                    <a:alpha val="43000"/>
                  </a:srgbClr>
                </a:outerShdw>
              </a:effectLst>
            </a:endParaRPr>
          </a:p>
          <a:p>
            <a:r>
              <a:rPr lang="en-US" altLang="zh-CN" sz="4000" b="1" dirty="0">
                <a:ln w="0"/>
                <a:solidFill>
                  <a:schemeClr val="accent1"/>
                </a:solidFill>
                <a:effectLst>
                  <a:outerShdw blurRad="38100" dist="25400" dir="5400000" algn="ctr" rotWithShape="0">
                    <a:srgbClr val="6E747A">
                      <a:alpha val="43000"/>
                    </a:srgbClr>
                  </a:outerShdw>
                </a:effectLst>
              </a:rPr>
              <a:t>· </a:t>
            </a:r>
            <a:r>
              <a:rPr lang="en-US" altLang="zh-CN" sz="4000" b="1" dirty="0">
                <a:ln w="0"/>
                <a:solidFill>
                  <a:srgbClr val="FF0000"/>
                </a:solidFill>
                <a:effectLst>
                  <a:outerShdw blurRad="38100" dist="25400" dir="5400000" algn="ctr" rotWithShape="0">
                    <a:srgbClr val="6E747A">
                      <a:alpha val="43000"/>
                    </a:srgbClr>
                  </a:outerShdw>
                </a:effectLst>
              </a:rPr>
              <a:t>OCR</a:t>
            </a:r>
            <a:r>
              <a:rPr lang="zh-CN" altLang="en-US" sz="4000" b="1" dirty="0">
                <a:ln w="0"/>
                <a:solidFill>
                  <a:srgbClr val="FF0000"/>
                </a:solidFill>
                <a:effectLst>
                  <a:outerShdw blurRad="38100" dist="25400" dir="5400000" algn="ctr" rotWithShape="0">
                    <a:srgbClr val="6E747A">
                      <a:alpha val="43000"/>
                    </a:srgbClr>
                  </a:outerShdw>
                </a:effectLst>
              </a:rPr>
              <a:t>文本提取能力</a:t>
            </a:r>
            <a:r>
              <a:rPr lang="zh-CN" altLang="en-US" sz="4000" b="1" dirty="0">
                <a:ln w="0"/>
                <a:solidFill>
                  <a:schemeClr val="accent1"/>
                </a:solidFill>
                <a:effectLst>
                  <a:outerShdw blurRad="38100" dist="25400" dir="5400000" algn="ctr" rotWithShape="0">
                    <a:srgbClr val="6E747A">
                      <a:alpha val="43000"/>
                    </a:srgbClr>
                  </a:outerShdw>
                </a:effectLst>
              </a:rPr>
              <a:t>在开源模型中领先水平</a:t>
            </a:r>
            <a:endParaRPr lang="en-US" altLang="zh-CN" sz="4000" b="1" dirty="0">
              <a:ln w="0"/>
              <a:solidFill>
                <a:schemeClr val="accent1"/>
              </a:solidFill>
              <a:effectLst>
                <a:outerShdw blurRad="38100" dist="25400" dir="5400000" algn="ctr" rotWithShape="0">
                  <a:srgbClr val="6E747A">
                    <a:alpha val="43000"/>
                  </a:srgbClr>
                </a:outerShdw>
              </a:effectLst>
            </a:endParaRPr>
          </a:p>
          <a:p>
            <a:r>
              <a:rPr lang="en-US" altLang="zh-CN" sz="4000" b="1" dirty="0">
                <a:ln w="0"/>
                <a:solidFill>
                  <a:schemeClr val="accent1"/>
                </a:solidFill>
                <a:effectLst>
                  <a:outerShdw blurRad="38100" dist="25400" dir="5400000" algn="ctr" rotWithShape="0">
                    <a:srgbClr val="6E747A">
                      <a:alpha val="43000"/>
                    </a:srgbClr>
                  </a:outerShdw>
                </a:effectLst>
              </a:rPr>
              <a:t>· </a:t>
            </a:r>
            <a:r>
              <a:rPr lang="zh-CN" altLang="en-US" sz="4000" b="1" dirty="0">
                <a:ln w="0"/>
                <a:solidFill>
                  <a:srgbClr val="FF0000"/>
                </a:solidFill>
                <a:effectLst>
                  <a:outerShdw blurRad="38100" dist="25400" dir="5400000" algn="ctr" rotWithShape="0">
                    <a:srgbClr val="6E747A">
                      <a:alpha val="43000"/>
                    </a:srgbClr>
                  </a:outerShdw>
                </a:effectLst>
              </a:rPr>
              <a:t>图片综合理解能力</a:t>
            </a:r>
            <a:r>
              <a:rPr lang="zh-CN" altLang="en-US" sz="4000" b="1" dirty="0">
                <a:ln w="0"/>
                <a:solidFill>
                  <a:schemeClr val="accent1"/>
                </a:solidFill>
                <a:effectLst>
                  <a:outerShdw blurRad="38100" dist="25400" dir="5400000" algn="ctr" rotWithShape="0">
                    <a:srgbClr val="6E747A">
                      <a:alpha val="43000"/>
                    </a:srgbClr>
                  </a:outerShdw>
                </a:effectLst>
              </a:rPr>
              <a:t>在开源模型中领先水平</a:t>
            </a:r>
            <a:endParaRPr lang="en-US" altLang="zh-CN" sz="4000" b="1" dirty="0">
              <a:ln w="0"/>
              <a:solidFill>
                <a:schemeClr val="accent1"/>
              </a:solidFill>
              <a:effectLst>
                <a:outerShdw blurRad="38100" dist="25400" dir="5400000" algn="ctr" rotWithShape="0">
                  <a:srgbClr val="6E747A">
                    <a:alpha val="43000"/>
                  </a:srgbClr>
                </a:outerShdw>
              </a:effectLst>
            </a:endParaRPr>
          </a:p>
          <a:p>
            <a:r>
              <a:rPr lang="en-US" altLang="zh-CN" sz="4000" b="1" dirty="0">
                <a:ln w="0"/>
                <a:solidFill>
                  <a:schemeClr val="accent1"/>
                </a:solidFill>
                <a:effectLst>
                  <a:outerShdw blurRad="38100" dist="25400" dir="5400000" algn="ctr" rotWithShape="0">
                    <a:srgbClr val="6E747A">
                      <a:alpha val="43000"/>
                    </a:srgbClr>
                  </a:outerShdw>
                </a:effectLst>
              </a:rPr>
              <a:t>· </a:t>
            </a:r>
            <a:r>
              <a:rPr lang="zh-CN" altLang="en-US" sz="4000" b="1" dirty="0">
                <a:ln w="0"/>
                <a:solidFill>
                  <a:srgbClr val="FF0000"/>
                </a:solidFill>
                <a:effectLst>
                  <a:outerShdw blurRad="38100" dist="25400" dir="5400000" algn="ctr" rotWithShape="0">
                    <a:srgbClr val="6E747A">
                      <a:alpha val="43000"/>
                    </a:srgbClr>
                  </a:outerShdw>
                </a:effectLst>
              </a:rPr>
              <a:t>翻译</a:t>
            </a:r>
            <a:r>
              <a:rPr lang="en-US" altLang="zh-CN" sz="4000" b="1" dirty="0">
                <a:ln w="0"/>
                <a:solidFill>
                  <a:srgbClr val="FF0000"/>
                </a:solidFill>
                <a:effectLst>
                  <a:outerShdw blurRad="38100" dist="25400" dir="5400000" algn="ctr" rotWithShape="0">
                    <a:srgbClr val="6E747A">
                      <a:alpha val="43000"/>
                    </a:srgbClr>
                  </a:outerShdw>
                </a:effectLst>
              </a:rPr>
              <a:t>/</a:t>
            </a:r>
            <a:r>
              <a:rPr lang="zh-CN" altLang="en-US" sz="4000" b="1" dirty="0">
                <a:ln w="0"/>
                <a:solidFill>
                  <a:srgbClr val="FF0000"/>
                </a:solidFill>
                <a:effectLst>
                  <a:outerShdw blurRad="38100" dist="25400" dir="5400000" algn="ctr" rotWithShape="0">
                    <a:srgbClr val="6E747A">
                      <a:alpha val="43000"/>
                    </a:srgbClr>
                  </a:outerShdw>
                </a:effectLst>
              </a:rPr>
              <a:t>文本推理能力</a:t>
            </a:r>
            <a:r>
              <a:rPr lang="zh-CN" altLang="en-US" sz="4000" b="1" dirty="0">
                <a:ln w="0"/>
                <a:solidFill>
                  <a:schemeClr val="accent1"/>
                </a:solidFill>
                <a:effectLst>
                  <a:outerShdw blurRad="38100" dist="25400" dir="5400000" algn="ctr" rotWithShape="0">
                    <a:srgbClr val="6E747A">
                      <a:alpha val="43000"/>
                    </a:srgbClr>
                  </a:outerShdw>
                </a:effectLst>
              </a:rPr>
              <a:t>延续</a:t>
            </a:r>
            <a:r>
              <a:rPr lang="en-US" altLang="zh-CN" sz="4000" b="1" dirty="0">
                <a:ln w="0"/>
                <a:solidFill>
                  <a:schemeClr val="accent1"/>
                </a:solidFill>
                <a:effectLst>
                  <a:outerShdw blurRad="38100" dist="25400" dir="5400000" algn="ctr" rotWithShape="0">
                    <a:srgbClr val="6E747A">
                      <a:alpha val="43000"/>
                    </a:srgbClr>
                  </a:outerShdw>
                </a:effectLst>
              </a:rPr>
              <a:t>Gemma 2</a:t>
            </a:r>
            <a:r>
              <a:rPr lang="zh-CN" altLang="en-US" sz="4000" b="1" dirty="0">
                <a:ln w="0"/>
                <a:solidFill>
                  <a:schemeClr val="accent1"/>
                </a:solidFill>
                <a:effectLst>
                  <a:outerShdw blurRad="38100" dist="25400" dir="5400000" algn="ctr" rotWithShape="0">
                    <a:srgbClr val="6E747A">
                      <a:alpha val="43000"/>
                    </a:srgbClr>
                  </a:outerShdw>
                </a:effectLst>
              </a:rPr>
              <a:t>的顶流</a:t>
            </a:r>
            <a:endParaRPr lang="en-US" altLang="zh-CN" sz="4000" b="1" dirty="0">
              <a:ln w="0"/>
              <a:solidFill>
                <a:schemeClr val="accent1"/>
              </a:solidFill>
              <a:effectLst>
                <a:outerShdw blurRad="38100" dist="25400" dir="5400000" algn="ctr" rotWithShape="0">
                  <a:srgbClr val="6E747A">
                    <a:alpha val="43000"/>
                  </a:srgbClr>
                </a:outerShdw>
              </a:effectLst>
            </a:endParaRPr>
          </a:p>
          <a:p>
            <a:r>
              <a:rPr lang="en-US" altLang="zh-CN" sz="4000" b="1" dirty="0">
                <a:ln w="0"/>
                <a:solidFill>
                  <a:schemeClr val="accent1"/>
                </a:solidFill>
                <a:effectLst>
                  <a:outerShdw blurRad="38100" dist="25400" dir="5400000" algn="ctr" rotWithShape="0">
                    <a:srgbClr val="6E747A">
                      <a:alpha val="43000"/>
                    </a:srgbClr>
                  </a:outerShdw>
                </a:effectLst>
              </a:rPr>
              <a:t>· </a:t>
            </a:r>
            <a:r>
              <a:rPr lang="zh-CN" altLang="en-US" sz="4000" b="1" dirty="0">
                <a:ln w="0"/>
                <a:solidFill>
                  <a:srgbClr val="FF0000"/>
                </a:solidFill>
                <a:effectLst>
                  <a:outerShdw blurRad="38100" dist="25400" dir="5400000" algn="ctr" rotWithShape="0">
                    <a:srgbClr val="6E747A">
                      <a:alpha val="43000"/>
                    </a:srgbClr>
                  </a:outerShdw>
                </a:effectLst>
              </a:rPr>
              <a:t>小说</a:t>
            </a:r>
            <a:r>
              <a:rPr lang="en-US" altLang="zh-CN" sz="4000" b="1" dirty="0">
                <a:ln w="0"/>
                <a:solidFill>
                  <a:srgbClr val="FF0000"/>
                </a:solidFill>
                <a:effectLst>
                  <a:outerShdw blurRad="38100" dist="25400" dir="5400000" algn="ctr" rotWithShape="0">
                    <a:srgbClr val="6E747A">
                      <a:alpha val="43000"/>
                    </a:srgbClr>
                  </a:outerShdw>
                </a:effectLst>
              </a:rPr>
              <a:t>/</a:t>
            </a:r>
            <a:r>
              <a:rPr lang="zh-CN" altLang="en-US" sz="4000" b="1" dirty="0">
                <a:ln w="0"/>
                <a:solidFill>
                  <a:srgbClr val="FF0000"/>
                </a:solidFill>
                <a:effectLst>
                  <a:outerShdw blurRad="38100" dist="25400" dir="5400000" algn="ctr" rotWithShape="0">
                    <a:srgbClr val="6E747A">
                      <a:alpha val="43000"/>
                    </a:srgbClr>
                  </a:outerShdw>
                </a:effectLst>
              </a:rPr>
              <a:t>文学类文本写作</a:t>
            </a:r>
            <a:r>
              <a:rPr lang="zh-CN" altLang="en-US" sz="4000" b="1" dirty="0">
                <a:ln w="0"/>
                <a:solidFill>
                  <a:schemeClr val="accent1"/>
                </a:solidFill>
                <a:effectLst>
                  <a:outerShdw blurRad="38100" dist="25400" dir="5400000" algn="ctr" rotWithShape="0">
                    <a:srgbClr val="6E747A">
                      <a:alpha val="43000"/>
                    </a:srgbClr>
                  </a:outerShdw>
                </a:effectLst>
              </a:rPr>
              <a:t>延续</a:t>
            </a:r>
            <a:r>
              <a:rPr lang="en-US" altLang="zh-CN" sz="4000" b="1" dirty="0">
                <a:ln w="0"/>
                <a:solidFill>
                  <a:schemeClr val="accent1"/>
                </a:solidFill>
                <a:effectLst>
                  <a:outerShdw blurRad="38100" dist="25400" dir="5400000" algn="ctr" rotWithShape="0">
                    <a:srgbClr val="6E747A">
                      <a:alpha val="43000"/>
                    </a:srgbClr>
                  </a:outerShdw>
                </a:effectLst>
              </a:rPr>
              <a:t>Gemma 2</a:t>
            </a:r>
            <a:r>
              <a:rPr lang="zh-CN" altLang="en-US" sz="4000" b="1" dirty="0">
                <a:ln w="0"/>
                <a:solidFill>
                  <a:schemeClr val="accent1"/>
                </a:solidFill>
                <a:effectLst>
                  <a:outerShdw blurRad="38100" dist="25400" dir="5400000" algn="ctr" rotWithShape="0">
                    <a:srgbClr val="6E747A">
                      <a:alpha val="43000"/>
                    </a:srgbClr>
                  </a:outerShdw>
                </a:effectLst>
              </a:rPr>
              <a:t>的顶流</a:t>
            </a:r>
            <a:endParaRPr lang="en-US" sz="4000" b="1" dirty="0">
              <a:ln w="0"/>
              <a:solidFill>
                <a:srgbClr val="00B050"/>
              </a:solidFill>
              <a:effectLst>
                <a:outerShdw blurRad="38100" dist="25400" dir="5400000" algn="ctr" rotWithShape="0">
                  <a:srgbClr val="6E747A">
                    <a:alpha val="43000"/>
                  </a:srgbClr>
                </a:outerShdw>
              </a:effectLst>
            </a:endParaRPr>
          </a:p>
        </p:txBody>
      </p:sp>
      <p:sp>
        <p:nvSpPr>
          <p:cNvPr id="4" name="Rectangle 3">
            <a:extLst>
              <a:ext uri="{FF2B5EF4-FFF2-40B4-BE49-F238E27FC236}">
                <a16:creationId xmlns:a16="http://schemas.microsoft.com/office/drawing/2014/main" id="{D04B2ABD-F72C-3540-B1BB-EDADE46BEB46}"/>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809829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4B2D4-398E-2C92-B0F9-12A5400571C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628556C-C069-6AD5-F19F-9A50E7A19FB0}"/>
              </a:ext>
            </a:extLst>
          </p:cNvPr>
          <p:cNvSpPr/>
          <p:nvPr/>
        </p:nvSpPr>
        <p:spPr>
          <a:xfrm>
            <a:off x="1131645" y="534122"/>
            <a:ext cx="3877985" cy="1200329"/>
          </a:xfrm>
          <a:prstGeom prst="rect">
            <a:avLst/>
          </a:prstGeom>
          <a:noFill/>
        </p:spPr>
        <p:txBody>
          <a:bodyPr wrap="none" lIns="91440" tIns="45720" rIns="91440" bIns="45720">
            <a:spAutoFit/>
          </a:bodyPr>
          <a:lstStyle/>
          <a:p>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内容导视</a:t>
            </a:r>
            <a:endParaRPr 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3" name="Rectangle 2">
            <a:extLst>
              <a:ext uri="{FF2B5EF4-FFF2-40B4-BE49-F238E27FC236}">
                <a16:creationId xmlns:a16="http://schemas.microsoft.com/office/drawing/2014/main" id="{FD18BD14-D22E-F4C4-D8E0-BD159C1C955F}"/>
              </a:ext>
            </a:extLst>
          </p:cNvPr>
          <p:cNvSpPr/>
          <p:nvPr/>
        </p:nvSpPr>
        <p:spPr>
          <a:xfrm>
            <a:off x="1125228" y="2100851"/>
            <a:ext cx="11322330" cy="3477875"/>
          </a:xfrm>
          <a:prstGeom prst="rect">
            <a:avLst/>
          </a:prstGeom>
          <a:noFill/>
        </p:spPr>
        <p:txBody>
          <a:bodyPr wrap="none" lIns="91440" tIns="45720" rIns="91440" bIns="45720">
            <a:spAutoFit/>
          </a:bodyPr>
          <a:lstStyle/>
          <a:p>
            <a:r>
              <a:rPr lang="en-US" altLang="zh-CN" sz="4400" b="1" dirty="0">
                <a:ln w="0"/>
                <a:solidFill>
                  <a:schemeClr val="accent1"/>
                </a:solidFill>
                <a:effectLst>
                  <a:outerShdw blurRad="38100" dist="25400" dir="5400000" algn="ctr" rotWithShape="0">
                    <a:srgbClr val="6E747A">
                      <a:alpha val="43000"/>
                    </a:srgbClr>
                  </a:outerShdw>
                </a:effectLst>
              </a:rPr>
              <a:t>· </a:t>
            </a:r>
            <a:r>
              <a:rPr lang="zh-CN" altLang="en-US" sz="4400" b="1" dirty="0">
                <a:ln w="0"/>
                <a:solidFill>
                  <a:schemeClr val="accent1"/>
                </a:solidFill>
                <a:effectLst>
                  <a:outerShdw blurRad="38100" dist="25400" dir="5400000" algn="ctr" rotWithShape="0">
                    <a:srgbClr val="6E747A">
                      <a:alpha val="43000"/>
                    </a:srgbClr>
                  </a:outerShdw>
                </a:effectLst>
              </a:rPr>
              <a:t>怎么下载？                    </a:t>
            </a:r>
            <a:r>
              <a:rPr lang="en-US" altLang="zh-CN" sz="4400" b="1" dirty="0">
                <a:ln w="0"/>
                <a:solidFill>
                  <a:srgbClr val="FF0000"/>
                </a:solidFill>
                <a:effectLst>
                  <a:outerShdw blurRad="38100" dist="25400" dir="5400000" algn="ctr" rotWithShape="0">
                    <a:srgbClr val="6E747A">
                      <a:alpha val="43000"/>
                    </a:srgbClr>
                  </a:outerShdw>
                </a:effectLst>
              </a:rPr>
              <a:t> (</a:t>
            </a:r>
            <a:r>
              <a:rPr lang="zh-CN" altLang="en-US" sz="4400" b="1" dirty="0">
                <a:ln w="0"/>
                <a:solidFill>
                  <a:srgbClr val="FF0000"/>
                </a:solidFill>
                <a:effectLst>
                  <a:outerShdw blurRad="38100" dist="25400" dir="5400000" algn="ctr" rotWithShape="0">
                    <a:srgbClr val="6E747A">
                      <a:alpha val="43000"/>
                    </a:srgbClr>
                  </a:outerShdw>
                </a:effectLst>
              </a:rPr>
              <a:t>下载方式略有区别</a:t>
            </a:r>
            <a:r>
              <a:rPr lang="en-US" altLang="zh-CN" sz="4400" b="1" dirty="0">
                <a:ln w="0"/>
                <a:solidFill>
                  <a:srgbClr val="FF0000"/>
                </a:solidFill>
                <a:effectLst>
                  <a:outerShdw blurRad="38100" dist="25400" dir="5400000" algn="ctr" rotWithShape="0">
                    <a:srgbClr val="6E747A">
                      <a:alpha val="43000"/>
                    </a:srgbClr>
                  </a:outerShdw>
                </a:effectLst>
              </a:rPr>
              <a:t>)</a:t>
            </a:r>
            <a:endParaRPr lang="en-US" altLang="zh-CN" sz="4400" b="1" dirty="0">
              <a:ln w="0"/>
              <a:solidFill>
                <a:schemeClr val="accent1"/>
              </a:solidFill>
              <a:effectLst>
                <a:outerShdw blurRad="38100" dist="25400" dir="5400000" algn="ctr" rotWithShape="0">
                  <a:srgbClr val="6E747A">
                    <a:alpha val="43000"/>
                  </a:srgbClr>
                </a:outerShdw>
              </a:effectLst>
            </a:endParaRPr>
          </a:p>
          <a:p>
            <a:r>
              <a:rPr lang="en-US" altLang="zh-CN" sz="4400" b="1" dirty="0">
                <a:ln w="0"/>
                <a:solidFill>
                  <a:schemeClr val="accent1"/>
                </a:solidFill>
                <a:effectLst>
                  <a:outerShdw blurRad="38100" dist="25400" dir="5400000" algn="ctr" rotWithShape="0">
                    <a:srgbClr val="6E747A">
                      <a:alpha val="43000"/>
                    </a:srgbClr>
                  </a:outerShdw>
                </a:effectLst>
              </a:rPr>
              <a:t>· LM Studio </a:t>
            </a:r>
            <a:r>
              <a:rPr lang="zh-CN" altLang="en-US" sz="4400" b="1" dirty="0">
                <a:ln w="0"/>
                <a:solidFill>
                  <a:schemeClr val="accent1"/>
                </a:solidFill>
                <a:effectLst>
                  <a:outerShdw blurRad="38100" dist="25400" dir="5400000" algn="ctr" rotWithShape="0">
                    <a:srgbClr val="6E747A">
                      <a:alpha val="43000"/>
                    </a:srgbClr>
                  </a:outerShdw>
                </a:effectLst>
              </a:rPr>
              <a:t>图片不识别</a:t>
            </a:r>
            <a:r>
              <a:rPr lang="en-US" altLang="zh-CN" sz="4400" b="1" dirty="0">
                <a:ln w="0"/>
                <a:solidFill>
                  <a:schemeClr val="accent1"/>
                </a:solidFill>
                <a:effectLst>
                  <a:outerShdw blurRad="38100" dist="25400" dir="5400000" algn="ctr" rotWithShape="0">
                    <a:srgbClr val="6E747A">
                      <a:alpha val="43000"/>
                    </a:srgbClr>
                  </a:outerShdw>
                </a:effectLst>
              </a:rPr>
              <a:t>Bug</a:t>
            </a:r>
            <a:r>
              <a:rPr lang="zh-CN" altLang="en-US" sz="4400" b="1" dirty="0">
                <a:ln w="0"/>
                <a:solidFill>
                  <a:schemeClr val="accent1"/>
                </a:solidFill>
                <a:effectLst>
                  <a:outerShdw blurRad="38100" dist="25400" dir="5400000" algn="ctr" rotWithShape="0">
                    <a:srgbClr val="6E747A">
                      <a:alpha val="43000"/>
                    </a:srgbClr>
                  </a:outerShdw>
                </a:effectLst>
              </a:rPr>
              <a:t>解决方法    </a:t>
            </a:r>
            <a:r>
              <a:rPr lang="en-US" altLang="zh-CN" sz="4400" b="1" dirty="0">
                <a:ln w="0"/>
                <a:solidFill>
                  <a:srgbClr val="FF0000"/>
                </a:solidFill>
                <a:effectLst>
                  <a:outerShdw blurRad="38100" dist="25400" dir="5400000" algn="ctr" rotWithShape="0">
                    <a:srgbClr val="6E747A">
                      <a:alpha val="43000"/>
                    </a:srgbClr>
                  </a:outerShdw>
                </a:effectLst>
              </a:rPr>
              <a:t>(</a:t>
            </a:r>
            <a:r>
              <a:rPr lang="zh-CN" altLang="en-US" sz="4400" b="1" dirty="0">
                <a:ln w="0"/>
                <a:solidFill>
                  <a:srgbClr val="FF0000"/>
                </a:solidFill>
                <a:effectLst>
                  <a:outerShdw blurRad="38100" dist="25400" dir="5400000" algn="ctr" rotWithShape="0">
                    <a:srgbClr val="6E747A">
                      <a:alpha val="43000"/>
                    </a:srgbClr>
                  </a:outerShdw>
                </a:effectLst>
              </a:rPr>
              <a:t>独家</a:t>
            </a:r>
            <a:r>
              <a:rPr lang="en-US" altLang="zh-CN" sz="4400" b="1" dirty="0">
                <a:ln w="0"/>
                <a:solidFill>
                  <a:srgbClr val="FF0000"/>
                </a:solidFill>
                <a:effectLst>
                  <a:outerShdw blurRad="38100" dist="25400" dir="5400000" algn="ctr" rotWithShape="0">
                    <a:srgbClr val="6E747A">
                      <a:alpha val="43000"/>
                    </a:srgbClr>
                  </a:outerShdw>
                </a:effectLst>
              </a:rPr>
              <a:t>)</a:t>
            </a:r>
          </a:p>
          <a:p>
            <a:r>
              <a:rPr lang="en-US" altLang="zh-CN" sz="4400" b="1" dirty="0">
                <a:ln w="0"/>
                <a:solidFill>
                  <a:schemeClr val="accent1"/>
                </a:solidFill>
                <a:effectLst>
                  <a:outerShdw blurRad="38100" dist="25400" dir="5400000" algn="ctr" rotWithShape="0">
                    <a:srgbClr val="6E747A">
                      <a:alpha val="43000"/>
                    </a:srgbClr>
                  </a:outerShdw>
                </a:effectLst>
              </a:rPr>
              <a:t>· </a:t>
            </a:r>
            <a:r>
              <a:rPr lang="en-US" altLang="zh-CN" sz="4400" b="1" dirty="0">
                <a:ln w="0"/>
                <a:solidFill>
                  <a:srgbClr val="FF0000"/>
                </a:solidFill>
                <a:effectLst>
                  <a:outerShdw blurRad="38100" dist="25400" dir="5400000" algn="ctr" rotWithShape="0">
                    <a:srgbClr val="6E747A">
                      <a:alpha val="43000"/>
                    </a:srgbClr>
                  </a:outerShdw>
                </a:effectLst>
              </a:rPr>
              <a:t>OCR</a:t>
            </a:r>
            <a:r>
              <a:rPr lang="zh-CN" altLang="en-US" sz="4400" b="1" dirty="0">
                <a:ln w="0"/>
                <a:solidFill>
                  <a:srgbClr val="FF0000"/>
                </a:solidFill>
                <a:effectLst>
                  <a:outerShdw blurRad="38100" dist="25400" dir="5400000" algn="ctr" rotWithShape="0">
                    <a:srgbClr val="6E747A">
                      <a:alpha val="43000"/>
                    </a:srgbClr>
                  </a:outerShdw>
                </a:effectLst>
              </a:rPr>
              <a:t>文本提取</a:t>
            </a:r>
            <a:r>
              <a:rPr lang="zh-CN" altLang="en-US" sz="4400" b="1" dirty="0">
                <a:ln w="0"/>
                <a:solidFill>
                  <a:schemeClr val="accent1"/>
                </a:solidFill>
                <a:effectLst>
                  <a:outerShdw blurRad="38100" dist="25400" dir="5400000" algn="ctr" rotWithShape="0">
                    <a:srgbClr val="6E747A">
                      <a:alpha val="43000"/>
                    </a:srgbClr>
                  </a:outerShdw>
                </a:effectLst>
              </a:rPr>
              <a:t>演示和建议</a:t>
            </a:r>
            <a:endParaRPr lang="en-US" altLang="zh-CN" sz="4400" b="1" dirty="0">
              <a:ln w="0"/>
              <a:solidFill>
                <a:schemeClr val="accent1"/>
              </a:solidFill>
              <a:effectLst>
                <a:outerShdw blurRad="38100" dist="25400" dir="5400000" algn="ctr" rotWithShape="0">
                  <a:srgbClr val="6E747A">
                    <a:alpha val="43000"/>
                  </a:srgbClr>
                </a:outerShdw>
              </a:effectLst>
            </a:endParaRPr>
          </a:p>
          <a:p>
            <a:r>
              <a:rPr lang="en-US" altLang="zh-CN" sz="4400" b="1" dirty="0">
                <a:ln w="0"/>
                <a:solidFill>
                  <a:schemeClr val="accent1"/>
                </a:solidFill>
                <a:effectLst>
                  <a:outerShdw blurRad="38100" dist="25400" dir="5400000" algn="ctr" rotWithShape="0">
                    <a:srgbClr val="6E747A">
                      <a:alpha val="43000"/>
                    </a:srgbClr>
                  </a:outerShdw>
                </a:effectLst>
              </a:rPr>
              <a:t>· </a:t>
            </a:r>
            <a:r>
              <a:rPr lang="zh-CN" altLang="en-US" sz="4400" b="1" dirty="0">
                <a:ln w="0"/>
                <a:solidFill>
                  <a:srgbClr val="FF0000"/>
                </a:solidFill>
                <a:effectLst>
                  <a:outerShdw blurRad="38100" dist="25400" dir="5400000" algn="ctr" rotWithShape="0">
                    <a:srgbClr val="6E747A">
                      <a:alpha val="43000"/>
                    </a:srgbClr>
                  </a:outerShdw>
                </a:effectLst>
              </a:rPr>
              <a:t>图片综合理解能力</a:t>
            </a:r>
            <a:r>
              <a:rPr lang="zh-CN" altLang="en-US" sz="4400" b="1" dirty="0">
                <a:ln w="0"/>
                <a:solidFill>
                  <a:schemeClr val="accent1"/>
                </a:solidFill>
                <a:effectLst>
                  <a:outerShdw blurRad="38100" dist="25400" dir="5400000" algn="ctr" rotWithShape="0">
                    <a:srgbClr val="6E747A">
                      <a:alpha val="43000"/>
                    </a:srgbClr>
                  </a:outerShdw>
                </a:effectLst>
              </a:rPr>
              <a:t>评测和建议</a:t>
            </a:r>
            <a:endParaRPr lang="en-US" altLang="zh-CN" sz="4400" b="1" dirty="0">
              <a:ln w="0"/>
              <a:solidFill>
                <a:schemeClr val="accent1"/>
              </a:solidFill>
              <a:effectLst>
                <a:outerShdw blurRad="38100" dist="25400" dir="5400000" algn="ctr" rotWithShape="0">
                  <a:srgbClr val="6E747A">
                    <a:alpha val="43000"/>
                  </a:srgbClr>
                </a:outerShdw>
              </a:effectLst>
            </a:endParaRPr>
          </a:p>
          <a:p>
            <a:r>
              <a:rPr lang="en-US" altLang="zh-CN" sz="4400" b="1" dirty="0">
                <a:ln w="0"/>
                <a:solidFill>
                  <a:schemeClr val="accent1"/>
                </a:solidFill>
                <a:effectLst>
                  <a:outerShdw blurRad="38100" dist="25400" dir="5400000" algn="ctr" rotWithShape="0">
                    <a:srgbClr val="6E747A">
                      <a:alpha val="43000"/>
                    </a:srgbClr>
                  </a:outerShdw>
                </a:effectLst>
              </a:rPr>
              <a:t>· </a:t>
            </a:r>
            <a:r>
              <a:rPr lang="zh-CN" altLang="en-US" sz="4400" b="1" dirty="0">
                <a:ln w="0"/>
                <a:solidFill>
                  <a:srgbClr val="FF0000"/>
                </a:solidFill>
                <a:effectLst>
                  <a:outerShdw blurRad="38100" dist="25400" dir="5400000" algn="ctr" rotWithShape="0">
                    <a:srgbClr val="6E747A">
                      <a:alpha val="43000"/>
                    </a:srgbClr>
                  </a:outerShdw>
                </a:effectLst>
              </a:rPr>
              <a:t>小说</a:t>
            </a:r>
            <a:r>
              <a:rPr lang="en-US" altLang="zh-CN" sz="4400" b="1" dirty="0">
                <a:ln w="0"/>
                <a:solidFill>
                  <a:srgbClr val="FF0000"/>
                </a:solidFill>
                <a:effectLst>
                  <a:outerShdw blurRad="38100" dist="25400" dir="5400000" algn="ctr" rotWithShape="0">
                    <a:srgbClr val="6E747A">
                      <a:alpha val="43000"/>
                    </a:srgbClr>
                  </a:outerShdw>
                </a:effectLst>
              </a:rPr>
              <a:t>/</a:t>
            </a:r>
            <a:r>
              <a:rPr lang="zh-CN" altLang="en-US" sz="4400" b="1" dirty="0">
                <a:ln w="0"/>
                <a:solidFill>
                  <a:srgbClr val="FF0000"/>
                </a:solidFill>
                <a:effectLst>
                  <a:outerShdw blurRad="38100" dist="25400" dir="5400000" algn="ctr" rotWithShape="0">
                    <a:srgbClr val="6E747A">
                      <a:alpha val="43000"/>
                    </a:srgbClr>
                  </a:outerShdw>
                </a:effectLst>
              </a:rPr>
              <a:t>文学类文本写作</a:t>
            </a:r>
            <a:r>
              <a:rPr lang="zh-CN" altLang="en-US" sz="4400" b="1" dirty="0">
                <a:ln w="0"/>
                <a:solidFill>
                  <a:schemeClr val="accent1"/>
                </a:solidFill>
                <a:effectLst>
                  <a:outerShdw blurRad="38100" dist="25400" dir="5400000" algn="ctr" rotWithShape="0">
                    <a:srgbClr val="6E747A">
                      <a:alpha val="43000"/>
                    </a:srgbClr>
                  </a:outerShdw>
                </a:effectLst>
              </a:rPr>
              <a:t>评测和建议</a:t>
            </a:r>
            <a:endParaRPr lang="en-US" altLang="zh-CN" sz="4400" b="1" dirty="0">
              <a:ln w="0"/>
              <a:solidFill>
                <a:schemeClr val="accent1"/>
              </a:solidFill>
              <a:effectLst>
                <a:outerShdw blurRad="38100" dist="25400" dir="5400000" algn="ctr" rotWithShape="0">
                  <a:srgbClr val="6E747A">
                    <a:alpha val="43000"/>
                  </a:srgbClr>
                </a:outerShdw>
              </a:effectLst>
            </a:endParaRPr>
          </a:p>
        </p:txBody>
      </p:sp>
      <p:sp>
        <p:nvSpPr>
          <p:cNvPr id="4" name="Rectangle 3">
            <a:extLst>
              <a:ext uri="{FF2B5EF4-FFF2-40B4-BE49-F238E27FC236}">
                <a16:creationId xmlns:a16="http://schemas.microsoft.com/office/drawing/2014/main" id="{E46FBB75-82F1-6E6B-7D8E-57DE1CF19D8B}"/>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799360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B4BCF-4B06-81EF-0DF0-A0EF0387322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F6CF38A-DCFC-C3CF-30E5-2E545F497C32}"/>
              </a:ext>
            </a:extLst>
          </p:cNvPr>
          <p:cNvSpPr/>
          <p:nvPr/>
        </p:nvSpPr>
        <p:spPr>
          <a:xfrm>
            <a:off x="1131645" y="534122"/>
            <a:ext cx="4801314" cy="1200329"/>
          </a:xfrm>
          <a:prstGeom prst="rect">
            <a:avLst/>
          </a:prstGeom>
          <a:noFill/>
        </p:spPr>
        <p:txBody>
          <a:bodyPr wrap="none" lIns="91440" tIns="45720" rIns="91440" bIns="45720">
            <a:spAutoFit/>
          </a:bodyPr>
          <a:lstStyle/>
          <a:p>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怎么下载？</a:t>
            </a:r>
          </a:p>
        </p:txBody>
      </p:sp>
      <p:sp>
        <p:nvSpPr>
          <p:cNvPr id="3" name="Rectangle 2">
            <a:extLst>
              <a:ext uri="{FF2B5EF4-FFF2-40B4-BE49-F238E27FC236}">
                <a16:creationId xmlns:a16="http://schemas.microsoft.com/office/drawing/2014/main" id="{1BA05413-A30B-E3CC-8EBD-B665ECBFB152}"/>
              </a:ext>
            </a:extLst>
          </p:cNvPr>
          <p:cNvSpPr/>
          <p:nvPr/>
        </p:nvSpPr>
        <p:spPr>
          <a:xfrm>
            <a:off x="1125228" y="2100851"/>
            <a:ext cx="11177996" cy="4524315"/>
          </a:xfrm>
          <a:prstGeom prst="rect">
            <a:avLst/>
          </a:prstGeom>
          <a:noFill/>
        </p:spPr>
        <p:txBody>
          <a:bodyPr wrap="none" lIns="91440" tIns="45720" rIns="91440" bIns="45720">
            <a:spAutoFit/>
          </a:bodyPr>
          <a:lstStyle/>
          <a:p>
            <a:r>
              <a:rPr lang="en-US" altLang="zh-CN" sz="3600" b="1" dirty="0">
                <a:ln w="0"/>
                <a:solidFill>
                  <a:schemeClr val="accent1"/>
                </a:solidFill>
                <a:effectLst>
                  <a:outerShdw blurRad="38100" dist="25400" dir="5400000" algn="ctr" rotWithShape="0">
                    <a:srgbClr val="6E747A">
                      <a:alpha val="43000"/>
                    </a:srgbClr>
                  </a:outerShdw>
                </a:effectLst>
              </a:rPr>
              <a:t>Hugging Face</a:t>
            </a:r>
            <a:r>
              <a:rPr lang="zh-CN" altLang="en-US" sz="3600" b="1" dirty="0">
                <a:ln w="0"/>
                <a:solidFill>
                  <a:schemeClr val="accent1"/>
                </a:solidFill>
                <a:effectLst>
                  <a:outerShdw blurRad="38100" dist="25400" dir="5400000" algn="ctr" rotWithShape="0">
                    <a:srgbClr val="6E747A">
                      <a:alpha val="43000"/>
                    </a:srgbClr>
                  </a:outerShdw>
                </a:effectLst>
              </a:rPr>
              <a:t>连接 </a:t>
            </a:r>
            <a:r>
              <a:rPr lang="en-US" altLang="zh-CN" sz="3600" b="1" dirty="0">
                <a:ln w="0"/>
                <a:solidFill>
                  <a:schemeClr val="accent1"/>
                </a:solidFill>
                <a:effectLst>
                  <a:outerShdw blurRad="38100" dist="25400" dir="5400000" algn="ctr" rotWithShape="0">
                    <a:srgbClr val="6E747A">
                      <a:alpha val="43000"/>
                    </a:srgbClr>
                  </a:outerShdw>
                </a:effectLst>
              </a:rPr>
              <a:t>LMS</a:t>
            </a:r>
            <a:r>
              <a:rPr lang="zh-CN" altLang="en-US" sz="3600" b="1" dirty="0">
                <a:ln w="0"/>
                <a:solidFill>
                  <a:schemeClr val="accent1"/>
                </a:solidFill>
                <a:effectLst>
                  <a:outerShdw blurRad="38100" dist="25400" dir="5400000" algn="ctr" rotWithShape="0">
                    <a:srgbClr val="6E747A">
                      <a:alpha val="43000"/>
                    </a:srgbClr>
                  </a:outerShdw>
                </a:effectLst>
              </a:rPr>
              <a:t> </a:t>
            </a:r>
            <a:r>
              <a:rPr lang="en-US" altLang="zh-CN" sz="3600" b="1" dirty="0">
                <a:ln w="0"/>
                <a:solidFill>
                  <a:schemeClr val="accent1"/>
                </a:solidFill>
                <a:effectLst>
                  <a:outerShdw blurRad="38100" dist="25400" dir="5400000" algn="ctr" rotWithShape="0">
                    <a:srgbClr val="6E747A">
                      <a:alpha val="43000"/>
                    </a:srgbClr>
                  </a:outerShdw>
                </a:effectLst>
              </a:rPr>
              <a:t>GGUF</a:t>
            </a:r>
            <a:r>
              <a:rPr lang="zh-CN" altLang="en-US" sz="3600" b="1" dirty="0">
                <a:ln w="0"/>
                <a:solidFill>
                  <a:schemeClr val="accent1"/>
                </a:solidFill>
                <a:effectLst>
                  <a:outerShdw blurRad="38100" dist="25400" dir="5400000" algn="ctr" rotWithShape="0">
                    <a:srgbClr val="6E747A">
                      <a:alpha val="43000"/>
                    </a:srgbClr>
                  </a:outerShdw>
                </a:effectLst>
              </a:rPr>
              <a:t>：</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effectLst>
                  <a:outerShdw blurRad="38100" dist="25400" dir="5400000" algn="ctr" rotWithShape="0">
                    <a:srgbClr val="6E747A">
                      <a:alpha val="43000"/>
                    </a:srgbClr>
                  </a:outerShdw>
                </a:effectLst>
              </a:rPr>
              <a:t>huggingface.co/</a:t>
            </a:r>
            <a:r>
              <a:rPr lang="en-US" altLang="zh-CN" sz="3600" b="1" dirty="0" err="1">
                <a:ln w="0"/>
                <a:effectLst>
                  <a:outerShdw blurRad="38100" dist="25400" dir="5400000" algn="ctr" rotWithShape="0">
                    <a:srgbClr val="6E747A">
                      <a:alpha val="43000"/>
                    </a:srgbClr>
                  </a:outerShdw>
                </a:effectLst>
              </a:rPr>
              <a:t>bartowski</a:t>
            </a:r>
            <a:r>
              <a:rPr lang="en-US" altLang="zh-CN" sz="3600" b="1" dirty="0">
                <a:ln w="0"/>
                <a:effectLst>
                  <a:outerShdw blurRad="38100" dist="25400" dir="5400000" algn="ctr" rotWithShape="0">
                    <a:srgbClr val="6E747A">
                      <a:alpha val="43000"/>
                    </a:srgbClr>
                  </a:outerShdw>
                </a:effectLst>
              </a:rPr>
              <a:t>/google_gemma-3-27b-it-GGUF</a:t>
            </a:r>
          </a:p>
          <a:p>
            <a:r>
              <a:rPr lang="en-US" altLang="zh-CN" sz="3600" b="1" dirty="0">
                <a:ln w="0"/>
                <a:effectLst>
                  <a:outerShdw blurRad="38100" dist="25400" dir="5400000" algn="ctr" rotWithShape="0">
                    <a:srgbClr val="6E747A">
                      <a:alpha val="43000"/>
                    </a:srgbClr>
                  </a:outerShdw>
                </a:effectLst>
              </a:rPr>
              <a:t>huggingface.co/</a:t>
            </a:r>
            <a:r>
              <a:rPr lang="en-US" altLang="zh-CN" sz="3600" b="1" dirty="0" err="1">
                <a:ln w="0"/>
                <a:effectLst>
                  <a:outerShdw blurRad="38100" dist="25400" dir="5400000" algn="ctr" rotWithShape="0">
                    <a:srgbClr val="6E747A">
                      <a:alpha val="43000"/>
                    </a:srgbClr>
                  </a:outerShdw>
                </a:effectLst>
              </a:rPr>
              <a:t>bartowski</a:t>
            </a:r>
            <a:r>
              <a:rPr lang="en-US" altLang="zh-CN" sz="3600" b="1" dirty="0">
                <a:ln w="0"/>
                <a:effectLst>
                  <a:outerShdw blurRad="38100" dist="25400" dir="5400000" algn="ctr" rotWithShape="0">
                    <a:srgbClr val="6E747A">
                      <a:alpha val="43000"/>
                    </a:srgbClr>
                  </a:outerShdw>
                </a:effectLst>
              </a:rPr>
              <a:t>/google_gemma-3-12b-it-GGUF</a:t>
            </a:r>
          </a:p>
          <a:p>
            <a:r>
              <a:rPr lang="en-US" altLang="zh-CN" sz="3600" b="1" dirty="0">
                <a:ln w="0"/>
                <a:effectLst>
                  <a:outerShdw blurRad="38100" dist="25400" dir="5400000" algn="ctr" rotWithShape="0">
                    <a:srgbClr val="6E747A">
                      <a:alpha val="43000"/>
                    </a:srgbClr>
                  </a:outerShdw>
                </a:effectLst>
              </a:rPr>
              <a:t>huggingface.co/</a:t>
            </a:r>
            <a:r>
              <a:rPr lang="en-US" altLang="zh-CN" sz="3600" b="1" dirty="0" err="1">
                <a:ln w="0"/>
                <a:effectLst>
                  <a:outerShdw blurRad="38100" dist="25400" dir="5400000" algn="ctr" rotWithShape="0">
                    <a:srgbClr val="6E747A">
                      <a:alpha val="43000"/>
                    </a:srgbClr>
                  </a:outerShdw>
                </a:effectLst>
              </a:rPr>
              <a:t>bartowski</a:t>
            </a:r>
            <a:r>
              <a:rPr lang="en-US" altLang="zh-CN" sz="3600" b="1" dirty="0">
                <a:ln w="0"/>
                <a:effectLst>
                  <a:outerShdw blurRad="38100" dist="25400" dir="5400000" algn="ctr" rotWithShape="0">
                    <a:srgbClr val="6E747A">
                      <a:alpha val="43000"/>
                    </a:srgbClr>
                  </a:outerShdw>
                </a:effectLst>
              </a:rPr>
              <a:t>/google_gemma-3-4b-it-GGUF</a:t>
            </a:r>
          </a:p>
          <a:p>
            <a:r>
              <a:rPr lang="en-US" altLang="zh-CN" sz="3600" b="1" dirty="0">
                <a:ln w="0"/>
                <a:effectLst>
                  <a:outerShdw blurRad="38100" dist="25400" dir="5400000" algn="ctr" rotWithShape="0">
                    <a:srgbClr val="6E747A">
                      <a:alpha val="43000"/>
                    </a:srgbClr>
                  </a:outerShdw>
                </a:effectLst>
              </a:rPr>
              <a:t>huggingface.co/</a:t>
            </a:r>
            <a:r>
              <a:rPr lang="en-US" altLang="zh-CN" sz="3600" b="1" dirty="0" err="1">
                <a:ln w="0"/>
                <a:effectLst>
                  <a:outerShdw blurRad="38100" dist="25400" dir="5400000" algn="ctr" rotWithShape="0">
                    <a:srgbClr val="6E747A">
                      <a:alpha val="43000"/>
                    </a:srgbClr>
                  </a:outerShdw>
                </a:effectLst>
              </a:rPr>
              <a:t>bartowski</a:t>
            </a:r>
            <a:r>
              <a:rPr lang="en-US" altLang="zh-CN" sz="3600" b="1" dirty="0">
                <a:ln w="0"/>
                <a:effectLst>
                  <a:outerShdw blurRad="38100" dist="25400" dir="5400000" algn="ctr" rotWithShape="0">
                    <a:srgbClr val="6E747A">
                      <a:alpha val="43000"/>
                    </a:srgbClr>
                  </a:outerShdw>
                </a:effectLst>
              </a:rPr>
              <a:t>/google_gemma-3-1b-it-GGUF</a:t>
            </a:r>
          </a:p>
          <a:p>
            <a:endParaRPr lang="en-US" altLang="zh-CN" sz="3600" b="1" dirty="0">
              <a:ln w="0"/>
              <a:effectLst>
                <a:outerShdw blurRad="38100" dist="25400" dir="5400000" algn="ctr" rotWithShape="0">
                  <a:srgbClr val="6E747A">
                    <a:alpha val="43000"/>
                  </a:srgbClr>
                </a:outerShdw>
              </a:effectLst>
            </a:endParaRPr>
          </a:p>
          <a:p>
            <a:r>
              <a:rPr lang="zh-CN" altLang="en-US" sz="3600" b="1" dirty="0">
                <a:ln w="0"/>
                <a:effectLst>
                  <a:outerShdw blurRad="38100" dist="25400" dir="5400000" algn="ctr" rotWithShape="0">
                    <a:srgbClr val="6E747A">
                      <a:alpha val="43000"/>
                    </a:srgbClr>
                  </a:outerShdw>
                </a:effectLst>
              </a:rPr>
              <a:t>推荐</a:t>
            </a:r>
            <a:r>
              <a:rPr lang="en-US" altLang="zh-CN" sz="3600" b="1" dirty="0">
                <a:ln w="0"/>
                <a:effectLst>
                  <a:outerShdw blurRad="38100" dist="25400" dir="5400000" algn="ctr" rotWithShape="0">
                    <a:srgbClr val="6E747A">
                      <a:alpha val="43000"/>
                    </a:srgbClr>
                  </a:outerShdw>
                </a:effectLst>
              </a:rPr>
              <a:t>27B</a:t>
            </a:r>
            <a:r>
              <a:rPr lang="zh-CN" altLang="en-US" sz="3600" b="1" dirty="0">
                <a:ln w="0"/>
                <a:effectLst>
                  <a:outerShdw blurRad="38100" dist="25400" dir="5400000" algn="ctr" rotWithShape="0">
                    <a:srgbClr val="6E747A">
                      <a:alpha val="43000"/>
                    </a:srgbClr>
                  </a:outerShdw>
                </a:effectLst>
              </a:rPr>
              <a:t>的</a:t>
            </a:r>
            <a:r>
              <a:rPr lang="en-US" altLang="zh-CN" sz="3600" b="1" dirty="0">
                <a:ln w="0"/>
                <a:effectLst>
                  <a:outerShdw blurRad="38100" dist="25400" dir="5400000" algn="ctr" rotWithShape="0">
                    <a:srgbClr val="6E747A">
                      <a:alpha val="43000"/>
                    </a:srgbClr>
                  </a:outerShdw>
                </a:effectLst>
              </a:rPr>
              <a:t>Q4/Q6</a:t>
            </a:r>
            <a:r>
              <a:rPr lang="zh-CN" altLang="en-US" sz="3600" b="1" dirty="0">
                <a:ln w="0"/>
                <a:effectLst>
                  <a:outerShdw blurRad="38100" dist="25400" dir="5400000" algn="ctr" rotWithShape="0">
                    <a:srgbClr val="6E747A">
                      <a:alpha val="43000"/>
                    </a:srgbClr>
                  </a:outerShdw>
                </a:effectLst>
              </a:rPr>
              <a:t>，质量很高</a:t>
            </a:r>
            <a:endParaRPr lang="en-US" altLang="zh-CN" sz="3600" b="1" dirty="0">
              <a:ln w="0"/>
              <a:effectLst>
                <a:outerShdw blurRad="38100" dist="25400" dir="5400000" algn="ctr" rotWithShape="0">
                  <a:srgbClr val="6E747A">
                    <a:alpha val="43000"/>
                  </a:srgbClr>
                </a:outerShdw>
              </a:effectLst>
            </a:endParaRPr>
          </a:p>
          <a:p>
            <a:endParaRPr lang="en-US" altLang="zh-CN" sz="3600" b="1" dirty="0">
              <a:ln w="0"/>
              <a:effectLst>
                <a:outerShdw blurRad="38100" dist="25400" dir="5400000" algn="ctr" rotWithShape="0">
                  <a:srgbClr val="6E747A">
                    <a:alpha val="43000"/>
                  </a:srgbClr>
                </a:outerShdw>
              </a:effectLst>
            </a:endParaRPr>
          </a:p>
        </p:txBody>
      </p:sp>
      <p:sp>
        <p:nvSpPr>
          <p:cNvPr id="6" name="Rectangle 5">
            <a:extLst>
              <a:ext uri="{FF2B5EF4-FFF2-40B4-BE49-F238E27FC236}">
                <a16:creationId xmlns:a16="http://schemas.microsoft.com/office/drawing/2014/main" id="{A5D4208A-19F9-4DFF-CC7F-3DED92C24523}"/>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Picture 6">
            <a:extLst>
              <a:ext uri="{FF2B5EF4-FFF2-40B4-BE49-F238E27FC236}">
                <a16:creationId xmlns:a16="http://schemas.microsoft.com/office/drawing/2014/main" id="{0348D603-A603-E065-F042-71058694238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55645" y="2220686"/>
            <a:ext cx="1045027" cy="1045027"/>
          </a:xfrm>
          <a:prstGeom prst="rect">
            <a:avLst/>
          </a:prstGeom>
        </p:spPr>
      </p:pic>
    </p:spTree>
    <p:extLst>
      <p:ext uri="{BB962C8B-B14F-4D97-AF65-F5344CB8AC3E}">
        <p14:creationId xmlns:p14="http://schemas.microsoft.com/office/powerpoint/2010/main" val="724187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C8C26-FCC2-A730-810C-93A2B591FA1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3EA371B-061C-98E1-C13D-A8DB556A9B55}"/>
              </a:ext>
            </a:extLst>
          </p:cNvPr>
          <p:cNvSpPr/>
          <p:nvPr/>
        </p:nvSpPr>
        <p:spPr>
          <a:xfrm>
            <a:off x="1131645" y="534122"/>
            <a:ext cx="4801314" cy="1200329"/>
          </a:xfrm>
          <a:prstGeom prst="rect">
            <a:avLst/>
          </a:prstGeom>
          <a:noFill/>
        </p:spPr>
        <p:txBody>
          <a:bodyPr wrap="none" lIns="91440" tIns="45720" rIns="91440" bIns="45720">
            <a:spAutoFit/>
          </a:bodyPr>
          <a:lstStyle/>
          <a:p>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怎么下载？</a:t>
            </a:r>
          </a:p>
        </p:txBody>
      </p:sp>
      <p:sp>
        <p:nvSpPr>
          <p:cNvPr id="3" name="Rectangle 2">
            <a:extLst>
              <a:ext uri="{FF2B5EF4-FFF2-40B4-BE49-F238E27FC236}">
                <a16:creationId xmlns:a16="http://schemas.microsoft.com/office/drawing/2014/main" id="{59C33887-AB36-6CD6-AB4F-F28E12D928FA}"/>
              </a:ext>
            </a:extLst>
          </p:cNvPr>
          <p:cNvSpPr/>
          <p:nvPr/>
        </p:nvSpPr>
        <p:spPr>
          <a:xfrm>
            <a:off x="1125228" y="2100851"/>
            <a:ext cx="10953320" cy="3970318"/>
          </a:xfrm>
          <a:prstGeom prst="rect">
            <a:avLst/>
          </a:prstGeom>
          <a:noFill/>
        </p:spPr>
        <p:txBody>
          <a:bodyPr wrap="none" lIns="91440" tIns="45720" rIns="91440" bIns="45720">
            <a:spAutoFit/>
          </a:bodyPr>
          <a:lstStyle/>
          <a:p>
            <a:r>
              <a:rPr lang="en-US" altLang="zh-CN" sz="3600" b="1" dirty="0">
                <a:ln w="0"/>
                <a:solidFill>
                  <a:schemeClr val="accent1"/>
                </a:solidFill>
                <a:effectLst>
                  <a:outerShdw blurRad="38100" dist="25400" dir="5400000" algn="ctr" rotWithShape="0">
                    <a:srgbClr val="6E747A">
                      <a:alpha val="43000"/>
                    </a:srgbClr>
                  </a:outerShdw>
                </a:effectLst>
              </a:rPr>
              <a:t>HF</a:t>
            </a:r>
            <a:r>
              <a:rPr lang="zh-CN" altLang="en-US" sz="3600" b="1" dirty="0">
                <a:ln w="0"/>
                <a:solidFill>
                  <a:schemeClr val="accent1"/>
                </a:solidFill>
                <a:effectLst>
                  <a:outerShdw blurRad="38100" dist="25400" dir="5400000" algn="ctr" rotWithShape="0">
                    <a:srgbClr val="6E747A">
                      <a:alpha val="43000"/>
                    </a:srgbClr>
                  </a:outerShdw>
                </a:effectLst>
              </a:rPr>
              <a:t>镜像站 官方</a:t>
            </a:r>
            <a:r>
              <a:rPr lang="en-US" altLang="zh-CN" sz="3600" b="1" dirty="0">
                <a:ln w="0"/>
                <a:solidFill>
                  <a:schemeClr val="accent1"/>
                </a:solidFill>
                <a:effectLst>
                  <a:outerShdw blurRad="38100" dist="25400" dir="5400000" algn="ctr" rotWithShape="0">
                    <a:srgbClr val="6E747A">
                      <a:alpha val="43000"/>
                    </a:srgbClr>
                  </a:outerShdw>
                </a:effectLst>
              </a:rPr>
              <a:t>GGUF</a:t>
            </a:r>
            <a:r>
              <a:rPr lang="zh-CN" altLang="en-US" sz="3600" b="1" dirty="0">
                <a:ln w="0"/>
                <a:solidFill>
                  <a:schemeClr val="accent1"/>
                </a:solidFill>
                <a:effectLst>
                  <a:outerShdw blurRad="38100" dist="25400" dir="5400000" algn="ctr" rotWithShape="0">
                    <a:srgbClr val="6E747A">
                      <a:alpha val="43000"/>
                    </a:srgbClr>
                  </a:outerShdw>
                </a:effectLst>
              </a:rPr>
              <a:t>：</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effectLst>
                  <a:outerShdw blurRad="38100" dist="25400" dir="5400000" algn="ctr" rotWithShape="0">
                    <a:srgbClr val="6E747A">
                      <a:alpha val="43000"/>
                    </a:srgbClr>
                  </a:outerShdw>
                </a:effectLst>
              </a:rPr>
              <a:t>hf-mirror.com/bartowski/google_gemma-3-27b-it-GGUF</a:t>
            </a:r>
          </a:p>
          <a:p>
            <a:r>
              <a:rPr lang="en-US" altLang="zh-CN" sz="3600" b="1" dirty="0">
                <a:ln w="0"/>
                <a:effectLst>
                  <a:outerShdw blurRad="38100" dist="25400" dir="5400000" algn="ctr" rotWithShape="0">
                    <a:srgbClr val="6E747A">
                      <a:alpha val="43000"/>
                    </a:srgbClr>
                  </a:outerShdw>
                </a:effectLst>
              </a:rPr>
              <a:t>hf-mirror.com/</a:t>
            </a:r>
            <a:r>
              <a:rPr lang="en-US" altLang="zh-CN" sz="3600" b="1" dirty="0" err="1">
                <a:ln w="0"/>
                <a:effectLst>
                  <a:outerShdw blurRad="38100" dist="25400" dir="5400000" algn="ctr" rotWithShape="0">
                    <a:srgbClr val="6E747A">
                      <a:alpha val="43000"/>
                    </a:srgbClr>
                  </a:outerShdw>
                </a:effectLst>
              </a:rPr>
              <a:t>bartowski</a:t>
            </a:r>
            <a:r>
              <a:rPr lang="en-US" altLang="zh-CN" sz="3600" b="1" dirty="0">
                <a:ln w="0"/>
                <a:effectLst>
                  <a:outerShdw blurRad="38100" dist="25400" dir="5400000" algn="ctr" rotWithShape="0">
                    <a:srgbClr val="6E747A">
                      <a:alpha val="43000"/>
                    </a:srgbClr>
                  </a:outerShdw>
                </a:effectLst>
              </a:rPr>
              <a:t>/google_gemma-3-12b-it-GGUF</a:t>
            </a:r>
          </a:p>
          <a:p>
            <a:r>
              <a:rPr lang="en-US" altLang="zh-CN" sz="3600" b="1" dirty="0">
                <a:ln w="0"/>
                <a:effectLst>
                  <a:outerShdw blurRad="38100" dist="25400" dir="5400000" algn="ctr" rotWithShape="0">
                    <a:srgbClr val="6E747A">
                      <a:alpha val="43000"/>
                    </a:srgbClr>
                  </a:outerShdw>
                </a:effectLst>
              </a:rPr>
              <a:t>hf-mirror.com/</a:t>
            </a:r>
            <a:r>
              <a:rPr lang="en-US" altLang="zh-CN" sz="3600" b="1" dirty="0" err="1">
                <a:ln w="0"/>
                <a:effectLst>
                  <a:outerShdw blurRad="38100" dist="25400" dir="5400000" algn="ctr" rotWithShape="0">
                    <a:srgbClr val="6E747A">
                      <a:alpha val="43000"/>
                    </a:srgbClr>
                  </a:outerShdw>
                </a:effectLst>
              </a:rPr>
              <a:t>bartowski</a:t>
            </a:r>
            <a:r>
              <a:rPr lang="en-US" altLang="zh-CN" sz="3600" b="1" dirty="0">
                <a:ln w="0"/>
                <a:effectLst>
                  <a:outerShdw blurRad="38100" dist="25400" dir="5400000" algn="ctr" rotWithShape="0">
                    <a:srgbClr val="6E747A">
                      <a:alpha val="43000"/>
                    </a:srgbClr>
                  </a:outerShdw>
                </a:effectLst>
              </a:rPr>
              <a:t>/google_gemma-3-4b-it-GGUF</a:t>
            </a:r>
          </a:p>
          <a:p>
            <a:r>
              <a:rPr lang="en-US" altLang="zh-CN" sz="3600" b="1" dirty="0">
                <a:ln w="0"/>
                <a:effectLst>
                  <a:outerShdw blurRad="38100" dist="25400" dir="5400000" algn="ctr" rotWithShape="0">
                    <a:srgbClr val="6E747A">
                      <a:alpha val="43000"/>
                    </a:srgbClr>
                  </a:outerShdw>
                </a:effectLst>
              </a:rPr>
              <a:t>hf-mirror.com/</a:t>
            </a:r>
            <a:r>
              <a:rPr lang="en-US" altLang="zh-CN" sz="3600" b="1" dirty="0" err="1">
                <a:ln w="0"/>
                <a:effectLst>
                  <a:outerShdw blurRad="38100" dist="25400" dir="5400000" algn="ctr" rotWithShape="0">
                    <a:srgbClr val="6E747A">
                      <a:alpha val="43000"/>
                    </a:srgbClr>
                  </a:outerShdw>
                </a:effectLst>
              </a:rPr>
              <a:t>bartowski</a:t>
            </a:r>
            <a:r>
              <a:rPr lang="en-US" altLang="zh-CN" sz="3600" b="1" dirty="0">
                <a:ln w="0"/>
                <a:effectLst>
                  <a:outerShdw blurRad="38100" dist="25400" dir="5400000" algn="ctr" rotWithShape="0">
                    <a:srgbClr val="6E747A">
                      <a:alpha val="43000"/>
                    </a:srgbClr>
                  </a:outerShdw>
                </a:effectLst>
              </a:rPr>
              <a:t>/google_gemma-3-1b-it-GGUF</a:t>
            </a:r>
          </a:p>
          <a:p>
            <a:r>
              <a:rPr lang="en-US" altLang="zh-CN" sz="3600" b="1" dirty="0">
                <a:ln w="0"/>
                <a:solidFill>
                  <a:schemeClr val="accent1"/>
                </a:solidFill>
                <a:effectLst>
                  <a:outerShdw blurRad="38100" dist="25400" dir="5400000" algn="ctr" rotWithShape="0">
                    <a:srgbClr val="6E747A">
                      <a:alpha val="43000"/>
                    </a:srgbClr>
                  </a:outerShdw>
                </a:effectLst>
              </a:rPr>
              <a:t>Hugging Face</a:t>
            </a:r>
            <a:r>
              <a:rPr lang="zh-CN" altLang="en-US" sz="3600" b="1" dirty="0">
                <a:ln w="0"/>
                <a:solidFill>
                  <a:schemeClr val="accent1"/>
                </a:solidFill>
                <a:effectLst>
                  <a:outerShdw blurRad="38100" dist="25400" dir="5400000" algn="ctr" rotWithShape="0">
                    <a:srgbClr val="6E747A">
                      <a:alpha val="43000"/>
                    </a:srgbClr>
                  </a:outerShdw>
                </a:effectLst>
              </a:rPr>
              <a:t>在线试用：</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effectLst>
                  <a:outerShdw blurRad="38100" dist="25400" dir="5400000" algn="ctr" rotWithShape="0">
                    <a:srgbClr val="6E747A">
                      <a:alpha val="43000"/>
                    </a:srgbClr>
                  </a:outerShdw>
                </a:effectLst>
              </a:rPr>
              <a:t>huggingface.co/spaces/bafifi4972/gemma3-27b</a:t>
            </a:r>
          </a:p>
        </p:txBody>
      </p:sp>
      <p:sp>
        <p:nvSpPr>
          <p:cNvPr id="6" name="Rectangle 5">
            <a:extLst>
              <a:ext uri="{FF2B5EF4-FFF2-40B4-BE49-F238E27FC236}">
                <a16:creationId xmlns:a16="http://schemas.microsoft.com/office/drawing/2014/main" id="{2001F283-F486-1682-DDF0-11AE8E07FA8A}"/>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4" name="Picture 3">
            <a:extLst>
              <a:ext uri="{FF2B5EF4-FFF2-40B4-BE49-F238E27FC236}">
                <a16:creationId xmlns:a16="http://schemas.microsoft.com/office/drawing/2014/main" id="{BDB085E2-7211-470F-6E7A-17E7B636A65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465477" y="4904893"/>
            <a:ext cx="1045027" cy="1045027"/>
          </a:xfrm>
          <a:prstGeom prst="rect">
            <a:avLst/>
          </a:prstGeom>
        </p:spPr>
      </p:pic>
    </p:spTree>
    <p:extLst>
      <p:ext uri="{BB962C8B-B14F-4D97-AF65-F5344CB8AC3E}">
        <p14:creationId xmlns:p14="http://schemas.microsoft.com/office/powerpoint/2010/main" val="1044146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12B34-B156-146A-1445-4CC4CC83343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662BDC-697A-20C8-2AF8-83E9FD8C27EC}"/>
              </a:ext>
            </a:extLst>
          </p:cNvPr>
          <p:cNvSpPr/>
          <p:nvPr/>
        </p:nvSpPr>
        <p:spPr>
          <a:xfrm>
            <a:off x="1131645" y="534122"/>
            <a:ext cx="4801314" cy="1200329"/>
          </a:xfrm>
          <a:prstGeom prst="rect">
            <a:avLst/>
          </a:prstGeom>
          <a:noFill/>
        </p:spPr>
        <p:txBody>
          <a:bodyPr wrap="none" lIns="91440" tIns="45720" rIns="91440" bIns="45720">
            <a:spAutoFit/>
          </a:bodyPr>
          <a:lstStyle/>
          <a:p>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怎么下载？</a:t>
            </a:r>
          </a:p>
        </p:txBody>
      </p:sp>
      <p:sp>
        <p:nvSpPr>
          <p:cNvPr id="3" name="Rectangle 2">
            <a:extLst>
              <a:ext uri="{FF2B5EF4-FFF2-40B4-BE49-F238E27FC236}">
                <a16:creationId xmlns:a16="http://schemas.microsoft.com/office/drawing/2014/main" id="{FAB4AAE0-1481-0178-DE9D-48BC9D85B6C0}"/>
              </a:ext>
            </a:extLst>
          </p:cNvPr>
          <p:cNvSpPr/>
          <p:nvPr/>
        </p:nvSpPr>
        <p:spPr>
          <a:xfrm>
            <a:off x="1125228" y="2100851"/>
            <a:ext cx="10001456" cy="2862322"/>
          </a:xfrm>
          <a:prstGeom prst="rect">
            <a:avLst/>
          </a:prstGeom>
          <a:noFill/>
        </p:spPr>
        <p:txBody>
          <a:bodyPr wrap="none" lIns="91440" tIns="45720" rIns="91440" bIns="45720">
            <a:spAutoFit/>
          </a:bodyPr>
          <a:lstStyle/>
          <a:p>
            <a:r>
              <a:rPr lang="zh-CN" altLang="en-US" sz="3600" b="1" dirty="0">
                <a:ln w="0"/>
                <a:solidFill>
                  <a:schemeClr val="accent1"/>
                </a:solidFill>
                <a:effectLst>
                  <a:outerShdw blurRad="38100" dist="25400" dir="5400000" algn="ctr" rotWithShape="0">
                    <a:srgbClr val="6E747A">
                      <a:alpha val="43000"/>
                    </a:srgbClr>
                  </a:outerShdw>
                </a:effectLst>
              </a:rPr>
              <a:t>多模态需要额外下载</a:t>
            </a:r>
            <a:r>
              <a:rPr lang="en-US" altLang="zh-CN" sz="3600" b="1" dirty="0" err="1">
                <a:ln w="0"/>
                <a:solidFill>
                  <a:schemeClr val="accent1"/>
                </a:solidFill>
                <a:effectLst>
                  <a:outerShdw blurRad="38100" dist="25400" dir="5400000" algn="ctr" rotWithShape="0">
                    <a:srgbClr val="6E747A">
                      <a:alpha val="43000"/>
                    </a:srgbClr>
                  </a:outerShdw>
                </a:effectLst>
              </a:rPr>
              <a:t>mmproj</a:t>
            </a:r>
            <a:r>
              <a:rPr lang="zh-CN" altLang="en-US" sz="3600" b="1" dirty="0">
                <a:ln w="0"/>
                <a:solidFill>
                  <a:schemeClr val="accent1"/>
                </a:solidFill>
                <a:effectLst>
                  <a:outerShdw blurRad="38100" dist="25400" dir="5400000" algn="ctr" rotWithShape="0">
                    <a:srgbClr val="6E747A">
                      <a:alpha val="43000"/>
                    </a:srgbClr>
                  </a:outerShdw>
                </a:effectLst>
              </a:rPr>
              <a:t>文件：</a:t>
            </a:r>
            <a:endParaRPr lang="en-US" altLang="zh-CN" sz="3600" b="1" dirty="0">
              <a:ln w="0"/>
              <a:solidFill>
                <a:schemeClr val="accent1"/>
              </a:solidFill>
              <a:effectLst>
                <a:outerShdw blurRad="38100" dist="25400" dir="5400000" algn="ctr" rotWithShape="0">
                  <a:srgbClr val="6E747A">
                    <a:alpha val="43000"/>
                  </a:srgbClr>
                </a:outerShdw>
              </a:effectLst>
            </a:endParaRPr>
          </a:p>
          <a:p>
            <a:endParaRPr lang="en-US" altLang="zh-CN" sz="3600" b="1" dirty="0">
              <a:ln w="0"/>
              <a:solidFill>
                <a:schemeClr val="accent1"/>
              </a:solidFill>
              <a:effectLst>
                <a:outerShdw blurRad="38100" dist="25400" dir="5400000" algn="ctr" rotWithShape="0">
                  <a:srgbClr val="6E747A">
                    <a:alpha val="43000"/>
                  </a:srgbClr>
                </a:outerShdw>
              </a:effectLst>
            </a:endParaRPr>
          </a:p>
          <a:p>
            <a:r>
              <a:rPr lang="zh-CN" altLang="en-US" sz="3600" b="1" dirty="0">
                <a:ln w="0"/>
                <a:solidFill>
                  <a:schemeClr val="accent1"/>
                </a:solidFill>
                <a:effectLst>
                  <a:outerShdw blurRad="38100" dist="25400" dir="5400000" algn="ctr" rotWithShape="0">
                    <a:srgbClr val="6E747A">
                      <a:alpha val="43000"/>
                    </a:srgbClr>
                  </a:outerShdw>
                </a:effectLst>
              </a:rPr>
              <a:t>本体模型</a:t>
            </a:r>
            <a:r>
              <a:rPr lang="en-US" altLang="zh-CN" sz="3600" b="1" dirty="0">
                <a:ln w="0"/>
                <a:solidFill>
                  <a:schemeClr val="accent1"/>
                </a:solidFill>
                <a:effectLst>
                  <a:outerShdw blurRad="38100" dist="25400" dir="5400000" algn="ctr" rotWithShape="0">
                    <a:srgbClr val="6E747A">
                      <a:alpha val="43000"/>
                    </a:srgbClr>
                  </a:outerShdw>
                </a:effectLst>
              </a:rPr>
              <a:t>GGUF + </a:t>
            </a:r>
            <a:r>
              <a:rPr lang="en-US" altLang="zh-CN" sz="3600" b="1" dirty="0" err="1">
                <a:ln w="0"/>
                <a:solidFill>
                  <a:schemeClr val="accent1"/>
                </a:solidFill>
                <a:effectLst>
                  <a:outerShdw blurRad="38100" dist="25400" dir="5400000" algn="ctr" rotWithShape="0">
                    <a:srgbClr val="6E747A">
                      <a:alpha val="43000"/>
                    </a:srgbClr>
                  </a:outerShdw>
                </a:effectLst>
              </a:rPr>
              <a:t>mmproj</a:t>
            </a:r>
            <a:r>
              <a:rPr lang="en-US" altLang="zh-CN" sz="3600" b="1" dirty="0">
                <a:ln w="0"/>
                <a:solidFill>
                  <a:schemeClr val="accent1"/>
                </a:solidFill>
                <a:effectLst>
                  <a:outerShdw blurRad="38100" dist="25400" dir="5400000" algn="ctr" rotWithShape="0">
                    <a:srgbClr val="6E747A">
                      <a:alpha val="43000"/>
                    </a:srgbClr>
                  </a:outerShdw>
                </a:effectLst>
              </a:rPr>
              <a:t> GGUF = </a:t>
            </a:r>
            <a:r>
              <a:rPr lang="zh-CN" altLang="en-US" sz="3600" b="1" dirty="0">
                <a:ln w="0"/>
                <a:solidFill>
                  <a:schemeClr val="accent1"/>
                </a:solidFill>
                <a:effectLst>
                  <a:outerShdw blurRad="38100" dist="25400" dir="5400000" algn="ctr" rotWithShape="0">
                    <a:srgbClr val="6E747A">
                      <a:alpha val="43000"/>
                    </a:srgbClr>
                  </a:outerShdw>
                </a:effectLst>
              </a:rPr>
              <a:t>多模态</a:t>
            </a:r>
            <a:endParaRPr lang="en-US" altLang="zh-CN" sz="3600" b="1" dirty="0">
              <a:ln w="0"/>
              <a:solidFill>
                <a:schemeClr val="accent1"/>
              </a:solidFill>
              <a:effectLst>
                <a:outerShdw blurRad="38100" dist="25400" dir="5400000" algn="ctr" rotWithShape="0">
                  <a:srgbClr val="6E747A">
                    <a:alpha val="43000"/>
                  </a:srgbClr>
                </a:outerShdw>
              </a:effectLst>
            </a:endParaRPr>
          </a:p>
          <a:p>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F16 F32? </a:t>
            </a:r>
            <a:r>
              <a:rPr lang="zh-CN" altLang="en-US" sz="3600" b="1" dirty="0">
                <a:ln w="0"/>
                <a:solidFill>
                  <a:schemeClr val="accent1"/>
                </a:solidFill>
                <a:effectLst>
                  <a:outerShdw blurRad="38100" dist="25400" dir="5400000" algn="ctr" rotWithShape="0">
                    <a:srgbClr val="6E747A">
                      <a:alpha val="43000"/>
                    </a:srgbClr>
                  </a:outerShdw>
                </a:effectLst>
              </a:rPr>
              <a:t>选择</a:t>
            </a:r>
            <a:r>
              <a:rPr lang="en-US" altLang="zh-CN" sz="3600" b="1" dirty="0">
                <a:ln w="0"/>
                <a:solidFill>
                  <a:schemeClr val="accent1"/>
                </a:solidFill>
                <a:effectLst>
                  <a:outerShdw blurRad="38100" dist="25400" dir="5400000" algn="ctr" rotWithShape="0">
                    <a:srgbClr val="6E747A">
                      <a:alpha val="43000"/>
                    </a:srgbClr>
                  </a:outerShdw>
                </a:effectLst>
              </a:rPr>
              <a:t>F32!</a:t>
            </a:r>
            <a:r>
              <a:rPr lang="zh-CN" altLang="en-US" sz="3600" b="1" dirty="0">
                <a:ln w="0"/>
                <a:solidFill>
                  <a:schemeClr val="accent1"/>
                </a:solidFill>
                <a:effectLst>
                  <a:outerShdw blurRad="38100" dist="25400" dir="5400000" algn="ctr" rotWithShape="0">
                    <a:srgbClr val="6E747A">
                      <a:alpha val="43000"/>
                    </a:srgbClr>
                  </a:outerShdw>
                </a:effectLst>
              </a:rPr>
              <a:t> 对图片理解提升不少</a:t>
            </a:r>
            <a:r>
              <a:rPr lang="en-US" altLang="zh-CN" sz="3600" b="1" dirty="0">
                <a:ln w="0"/>
                <a:solidFill>
                  <a:schemeClr val="accent1"/>
                </a:solidFill>
                <a:effectLst>
                  <a:outerShdw blurRad="38100" dist="25400" dir="5400000" algn="ctr" rotWithShape="0">
                    <a:srgbClr val="6E747A">
                      <a:alpha val="43000"/>
                    </a:srgbClr>
                  </a:outerShdw>
                </a:effectLst>
              </a:rPr>
              <a:t>(CPU</a:t>
            </a:r>
            <a:r>
              <a:rPr lang="zh-CN" altLang="en-US" sz="3600" b="1" dirty="0">
                <a:ln w="0"/>
                <a:solidFill>
                  <a:schemeClr val="accent1"/>
                </a:solidFill>
                <a:effectLst>
                  <a:outerShdw blurRad="38100" dist="25400" dir="5400000" algn="ctr" rotWithShape="0">
                    <a:srgbClr val="6E747A">
                      <a:alpha val="43000"/>
                    </a:srgbClr>
                  </a:outerShdw>
                </a:effectLst>
              </a:rPr>
              <a:t>推理</a:t>
            </a:r>
            <a:r>
              <a:rPr lang="en-US" altLang="zh-CN" sz="3600" b="1" dirty="0">
                <a:ln w="0"/>
                <a:solidFill>
                  <a:schemeClr val="accent1"/>
                </a:solidFill>
                <a:effectLst>
                  <a:outerShdw blurRad="38100" dist="25400" dir="5400000" algn="ctr" rotWithShape="0">
                    <a:srgbClr val="6E747A">
                      <a:alpha val="43000"/>
                    </a:srgbClr>
                  </a:outerShdw>
                </a:effectLst>
              </a:rPr>
              <a:t>)</a:t>
            </a:r>
            <a:endParaRPr lang="en-US" altLang="zh-CN" sz="3600" b="1" dirty="0">
              <a:ln w="0"/>
              <a:effectLst>
                <a:outerShdw blurRad="38100" dist="25400" dir="5400000" algn="ctr" rotWithShape="0">
                  <a:srgbClr val="6E747A">
                    <a:alpha val="43000"/>
                  </a:srgbClr>
                </a:outerShdw>
              </a:effectLst>
            </a:endParaRPr>
          </a:p>
        </p:txBody>
      </p:sp>
      <p:sp>
        <p:nvSpPr>
          <p:cNvPr id="6" name="Rectangle 5">
            <a:extLst>
              <a:ext uri="{FF2B5EF4-FFF2-40B4-BE49-F238E27FC236}">
                <a16:creationId xmlns:a16="http://schemas.microsoft.com/office/drawing/2014/main" id="{158F9AA1-DB6A-F951-2F63-818E2F2940D2}"/>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489947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85D4-560D-28AF-0536-24B317704A5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48116EA-5D9F-4343-CA49-0A7454D135AC}"/>
              </a:ext>
            </a:extLst>
          </p:cNvPr>
          <p:cNvSpPr/>
          <p:nvPr/>
        </p:nvSpPr>
        <p:spPr>
          <a:xfrm>
            <a:off x="1131645" y="534122"/>
            <a:ext cx="11008078" cy="1200329"/>
          </a:xfrm>
          <a:prstGeom prst="rect">
            <a:avLst/>
          </a:prstGeom>
          <a:noFill/>
        </p:spPr>
        <p:txBody>
          <a:bodyPr wrap="none" lIns="91440" tIns="45720" rIns="91440" bIns="45720">
            <a:spAutoFit/>
          </a:bodyPr>
          <a:lstStyle/>
          <a:p>
            <a:r>
              <a:rPr lang="en-US" altLang="zh-CN" sz="7200" b="1" dirty="0">
                <a:ln w="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LM Studio Bug</a:t>
            </a:r>
            <a:r>
              <a:rPr lang="ja-JP"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解决方法 </a:t>
            </a:r>
            <a:endPar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3" name="Rectangle 2">
            <a:extLst>
              <a:ext uri="{FF2B5EF4-FFF2-40B4-BE49-F238E27FC236}">
                <a16:creationId xmlns:a16="http://schemas.microsoft.com/office/drawing/2014/main" id="{761C6E96-83F8-D57F-8131-82F44A9CE771}"/>
              </a:ext>
            </a:extLst>
          </p:cNvPr>
          <p:cNvSpPr/>
          <p:nvPr/>
        </p:nvSpPr>
        <p:spPr>
          <a:xfrm>
            <a:off x="1125228" y="2100851"/>
            <a:ext cx="11306300" cy="3970318"/>
          </a:xfrm>
          <a:prstGeom prst="rect">
            <a:avLst/>
          </a:prstGeom>
          <a:noFill/>
        </p:spPr>
        <p:txBody>
          <a:bodyPr wrap="none" lIns="91440" tIns="45720" rIns="91440" bIns="45720">
            <a:spAutoFit/>
          </a:bodyPr>
          <a:lstStyle/>
          <a:p>
            <a:r>
              <a:rPr lang="zh-CN" altLang="en-US" sz="3600" b="1" i="0" dirty="0">
                <a:effectLst/>
                <a:latin typeface="ui-sans-serif"/>
              </a:rPr>
              <a:t>报错</a:t>
            </a:r>
            <a:r>
              <a:rPr lang="zh-CN" altLang="en-US" sz="3600" b="1" dirty="0">
                <a:latin typeface="ui-sans-serif"/>
              </a:rPr>
              <a:t>：</a:t>
            </a:r>
            <a:endParaRPr lang="en-US" altLang="zh-CN" sz="3600" b="1" dirty="0">
              <a:latin typeface="ui-sans-serif"/>
            </a:endParaRPr>
          </a:p>
          <a:p>
            <a:r>
              <a:rPr lang="zh-CN" altLang="en-US" sz="3600" dirty="0">
                <a:latin typeface="ui-sans-serif"/>
              </a:rPr>
              <a:t>有时候尽管上传了图片，</a:t>
            </a:r>
            <a:r>
              <a:rPr lang="en-US" altLang="zh-CN" sz="3600" dirty="0">
                <a:latin typeface="ui-sans-serif"/>
              </a:rPr>
              <a:t>LM Studio</a:t>
            </a:r>
            <a:r>
              <a:rPr lang="zh-CN" altLang="en-US" sz="3600" dirty="0">
                <a:latin typeface="ui-sans-serif"/>
              </a:rPr>
              <a:t>中使用模型时候</a:t>
            </a:r>
            <a:endParaRPr lang="en-US" altLang="zh-CN" sz="3600" dirty="0">
              <a:latin typeface="ui-sans-serif"/>
            </a:endParaRPr>
          </a:p>
          <a:p>
            <a:r>
              <a:rPr lang="zh-CN" altLang="en-US" sz="3600" dirty="0">
                <a:latin typeface="ui-sans-serif"/>
              </a:rPr>
              <a:t>会提示模型“看不到图片”</a:t>
            </a:r>
            <a:r>
              <a:rPr lang="en-US" altLang="zh-CN" sz="3600" dirty="0">
                <a:latin typeface="ui-sans-serif"/>
              </a:rPr>
              <a:t>Bug</a:t>
            </a:r>
            <a:r>
              <a:rPr lang="zh-CN" altLang="en-US" sz="3600" dirty="0">
                <a:latin typeface="ui-sans-serif"/>
              </a:rPr>
              <a:t>，尤其是使用复制粘贴</a:t>
            </a:r>
            <a:endParaRPr lang="en-US" altLang="zh-CN" sz="3600" dirty="0">
              <a:latin typeface="ui-sans-serif"/>
            </a:endParaRPr>
          </a:p>
          <a:p>
            <a:r>
              <a:rPr lang="zh-CN" altLang="en-US" sz="3600" dirty="0">
                <a:latin typeface="ui-sans-serif"/>
              </a:rPr>
              <a:t>粘贴图片时。</a:t>
            </a:r>
            <a:endParaRPr lang="en-US" altLang="zh-CN" sz="3600" dirty="0">
              <a:latin typeface="ui-sans-serif"/>
            </a:endParaRPr>
          </a:p>
          <a:p>
            <a:endParaRPr lang="en-US" altLang="zh-CN" sz="3600" dirty="0">
              <a:solidFill>
                <a:srgbClr val="FF0000"/>
              </a:solidFill>
              <a:latin typeface="ui-sans-serif"/>
            </a:endParaRPr>
          </a:p>
          <a:p>
            <a:r>
              <a:rPr lang="zh-CN" altLang="en-US" sz="3600" b="1" i="0" dirty="0">
                <a:solidFill>
                  <a:srgbClr val="FF0000"/>
                </a:solidFill>
                <a:effectLst/>
                <a:latin typeface="ui-sans-serif"/>
              </a:rPr>
              <a:t>原因：</a:t>
            </a:r>
            <a:endParaRPr lang="en-US" altLang="zh-CN" sz="3600" b="1" i="0" dirty="0">
              <a:solidFill>
                <a:srgbClr val="FF0000"/>
              </a:solidFill>
              <a:effectLst/>
              <a:latin typeface="ui-sans-serif"/>
            </a:endParaRPr>
          </a:p>
          <a:p>
            <a:r>
              <a:rPr lang="en-US" sz="3600" dirty="0">
                <a:solidFill>
                  <a:srgbClr val="FF0000"/>
                </a:solidFill>
                <a:latin typeface="ui-sans-serif"/>
              </a:rPr>
              <a:t>LM S</a:t>
            </a:r>
            <a:r>
              <a:rPr lang="en-US" altLang="zh-CN" sz="3600" dirty="0">
                <a:solidFill>
                  <a:srgbClr val="FF0000"/>
                </a:solidFill>
                <a:latin typeface="ui-sans-serif"/>
              </a:rPr>
              <a:t>tudio </a:t>
            </a:r>
            <a:r>
              <a:rPr lang="zh-CN" altLang="en-US" sz="3600" dirty="0">
                <a:solidFill>
                  <a:srgbClr val="FF0000"/>
                </a:solidFill>
                <a:latin typeface="ui-sans-serif"/>
              </a:rPr>
              <a:t>自己</a:t>
            </a:r>
            <a:r>
              <a:rPr lang="en-US" altLang="zh-CN" sz="3600" dirty="0">
                <a:solidFill>
                  <a:srgbClr val="FF0000"/>
                </a:solidFill>
                <a:latin typeface="ui-sans-serif"/>
              </a:rPr>
              <a:t> Bug</a:t>
            </a:r>
            <a:r>
              <a:rPr lang="zh-CN" altLang="en-US" sz="3600" dirty="0">
                <a:solidFill>
                  <a:srgbClr val="FF0000"/>
                </a:solidFill>
                <a:latin typeface="ui-sans-serif"/>
              </a:rPr>
              <a:t>，可能对不同附件的兼容出了问题。</a:t>
            </a:r>
            <a:endParaRPr lang="en-US" sz="3600" b="0" i="0" dirty="0">
              <a:solidFill>
                <a:srgbClr val="FF0000"/>
              </a:solidFill>
              <a:effectLst/>
              <a:latin typeface="ui-sans-serif"/>
            </a:endParaRPr>
          </a:p>
        </p:txBody>
      </p:sp>
      <p:sp>
        <p:nvSpPr>
          <p:cNvPr id="6" name="Rectangle 5">
            <a:extLst>
              <a:ext uri="{FF2B5EF4-FFF2-40B4-BE49-F238E27FC236}">
                <a16:creationId xmlns:a16="http://schemas.microsoft.com/office/drawing/2014/main" id="{717B9083-C944-BBD9-C84A-EA483EE88E74}"/>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455213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950C0-0CE7-D0D4-59EE-810971ECEE0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D74C3B9-01AD-3A96-B7C8-448C3A77DB37}"/>
              </a:ext>
            </a:extLst>
          </p:cNvPr>
          <p:cNvSpPr/>
          <p:nvPr/>
        </p:nvSpPr>
        <p:spPr>
          <a:xfrm>
            <a:off x="1131645" y="534122"/>
            <a:ext cx="11008078" cy="1200329"/>
          </a:xfrm>
          <a:prstGeom prst="rect">
            <a:avLst/>
          </a:prstGeom>
          <a:noFill/>
        </p:spPr>
        <p:txBody>
          <a:bodyPr wrap="none" lIns="91440" tIns="45720" rIns="91440" bIns="45720">
            <a:spAutoFit/>
          </a:bodyPr>
          <a:lstStyle/>
          <a:p>
            <a:r>
              <a:rPr lang="en-US" altLang="zh-CN" sz="7200" b="1" dirty="0">
                <a:ln w="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LM Studio Bug</a:t>
            </a:r>
            <a:r>
              <a:rPr lang="ja-JP"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解决方法 </a:t>
            </a:r>
            <a:endPar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3" name="Rectangle 2">
            <a:extLst>
              <a:ext uri="{FF2B5EF4-FFF2-40B4-BE49-F238E27FC236}">
                <a16:creationId xmlns:a16="http://schemas.microsoft.com/office/drawing/2014/main" id="{F8569D7C-8E94-7B87-3A83-9C0F33CFF2CF}"/>
              </a:ext>
            </a:extLst>
          </p:cNvPr>
          <p:cNvSpPr/>
          <p:nvPr/>
        </p:nvSpPr>
        <p:spPr>
          <a:xfrm>
            <a:off x="1125228" y="2100851"/>
            <a:ext cx="10872400" cy="3416320"/>
          </a:xfrm>
          <a:prstGeom prst="rect">
            <a:avLst/>
          </a:prstGeom>
          <a:noFill/>
        </p:spPr>
        <p:txBody>
          <a:bodyPr wrap="none" lIns="91440" tIns="45720" rIns="91440" bIns="45720">
            <a:spAutoFit/>
          </a:bodyPr>
          <a:lstStyle/>
          <a:p>
            <a:r>
              <a:rPr lang="zh-CN" altLang="en-US" sz="3600" b="1" i="0" dirty="0">
                <a:effectLst/>
                <a:latin typeface="ui-sans-serif"/>
              </a:rPr>
              <a:t>解决方法</a:t>
            </a:r>
            <a:r>
              <a:rPr lang="zh-CN" altLang="en-US" sz="3600" b="1" dirty="0">
                <a:latin typeface="ui-sans-serif"/>
              </a:rPr>
              <a:t>：</a:t>
            </a:r>
            <a:endParaRPr lang="en-US" altLang="zh-CN" sz="3600" b="1" dirty="0">
              <a:latin typeface="ui-sans-serif"/>
            </a:endParaRPr>
          </a:p>
          <a:p>
            <a:endParaRPr lang="en-US" altLang="zh-CN" sz="3600" b="1" dirty="0">
              <a:latin typeface="ui-sans-serif"/>
            </a:endParaRPr>
          </a:p>
          <a:p>
            <a:r>
              <a:rPr lang="en-US" altLang="zh-CN" sz="3600" dirty="0">
                <a:latin typeface="ui-sans-serif"/>
              </a:rPr>
              <a:t>1. </a:t>
            </a:r>
            <a:r>
              <a:rPr lang="zh-CN" altLang="en-US" sz="3600" dirty="0">
                <a:latin typeface="ui-sans-serif"/>
              </a:rPr>
              <a:t>等待下一个版本更新，比如</a:t>
            </a:r>
            <a:r>
              <a:rPr lang="en-US" altLang="zh-CN" sz="3600" dirty="0">
                <a:latin typeface="ui-sans-serif"/>
              </a:rPr>
              <a:t>3.14</a:t>
            </a:r>
            <a:r>
              <a:rPr lang="zh-CN" altLang="en-US" sz="3600" dirty="0">
                <a:latin typeface="ui-sans-serif"/>
              </a:rPr>
              <a:t>。</a:t>
            </a:r>
            <a:r>
              <a:rPr lang="en-US" altLang="zh-CN" sz="3600" dirty="0">
                <a:latin typeface="ui-sans-serif"/>
              </a:rPr>
              <a:t>UP</a:t>
            </a:r>
            <a:r>
              <a:rPr lang="zh-CN" altLang="en-US" sz="3600" dirty="0">
                <a:latin typeface="ui-sans-serif"/>
              </a:rPr>
              <a:t>已经反馈了</a:t>
            </a:r>
            <a:endParaRPr lang="en-US" altLang="zh-CN" sz="3600" dirty="0">
              <a:latin typeface="ui-sans-serif"/>
            </a:endParaRPr>
          </a:p>
          <a:p>
            <a:r>
              <a:rPr lang="zh-CN" altLang="en-US" sz="3600" dirty="0">
                <a:latin typeface="ui-sans-serif"/>
              </a:rPr>
              <a:t>    问题给官方了。</a:t>
            </a:r>
            <a:endParaRPr lang="en-US" altLang="zh-CN" sz="3600" dirty="0">
              <a:latin typeface="ui-sans-serif"/>
            </a:endParaRPr>
          </a:p>
          <a:p>
            <a:r>
              <a:rPr lang="en-US" sz="3600" b="0" i="0" dirty="0">
                <a:effectLst/>
                <a:latin typeface="ui-sans-serif"/>
              </a:rPr>
              <a:t>2.</a:t>
            </a:r>
            <a:r>
              <a:rPr lang="zh-CN" altLang="en-US" sz="3600" b="0" i="0" dirty="0">
                <a:effectLst/>
                <a:latin typeface="ui-sans-serif"/>
              </a:rPr>
              <a:t> </a:t>
            </a:r>
            <a:r>
              <a:rPr lang="zh-CN" altLang="en-US" sz="3600" dirty="0">
                <a:latin typeface="ui-sans-serif"/>
              </a:rPr>
              <a:t>暴力解决。重新开一个新</a:t>
            </a:r>
            <a:r>
              <a:rPr lang="en-US" altLang="zh-CN" sz="3600" dirty="0">
                <a:latin typeface="ui-sans-serif"/>
              </a:rPr>
              <a:t>Chat</a:t>
            </a:r>
            <a:r>
              <a:rPr lang="zh-CN" altLang="en-US" sz="3600" dirty="0">
                <a:latin typeface="ui-sans-serif"/>
              </a:rPr>
              <a:t>或重新加载模型</a:t>
            </a:r>
            <a:r>
              <a:rPr lang="en-US" altLang="zh-CN" sz="3600" dirty="0">
                <a:latin typeface="ui-sans-serif"/>
              </a:rPr>
              <a:t>(</a:t>
            </a:r>
            <a:r>
              <a:rPr lang="zh-CN" altLang="en-US" sz="3600" dirty="0">
                <a:latin typeface="ui-sans-serif"/>
              </a:rPr>
              <a:t>亲测</a:t>
            </a:r>
            <a:endParaRPr lang="en-US" altLang="zh-CN" sz="3600" dirty="0">
              <a:latin typeface="ui-sans-serif"/>
            </a:endParaRPr>
          </a:p>
          <a:p>
            <a:r>
              <a:rPr lang="en-US" altLang="zh-CN" sz="3600" dirty="0">
                <a:latin typeface="ui-sans-serif"/>
              </a:rPr>
              <a:t>    </a:t>
            </a:r>
            <a:r>
              <a:rPr lang="zh-CN" altLang="en-US" sz="3600" dirty="0">
                <a:latin typeface="ui-sans-serif"/>
              </a:rPr>
              <a:t>前者解决</a:t>
            </a:r>
            <a:r>
              <a:rPr lang="en-US" altLang="zh-CN" sz="3600" dirty="0">
                <a:latin typeface="ui-sans-serif"/>
              </a:rPr>
              <a:t>50%</a:t>
            </a:r>
            <a:r>
              <a:rPr lang="zh-CN" altLang="en-US" sz="3600" dirty="0">
                <a:latin typeface="ui-sans-serif"/>
              </a:rPr>
              <a:t>，后者解决</a:t>
            </a:r>
            <a:r>
              <a:rPr lang="en-US" altLang="zh-CN" sz="3600" dirty="0">
                <a:latin typeface="ui-sans-serif"/>
              </a:rPr>
              <a:t>100%)</a:t>
            </a:r>
            <a:endParaRPr lang="en-US" sz="3600" b="0" i="0" dirty="0">
              <a:effectLst/>
              <a:latin typeface="ui-sans-serif"/>
            </a:endParaRPr>
          </a:p>
        </p:txBody>
      </p:sp>
      <p:sp>
        <p:nvSpPr>
          <p:cNvPr id="6" name="Rectangle 5">
            <a:extLst>
              <a:ext uri="{FF2B5EF4-FFF2-40B4-BE49-F238E27FC236}">
                <a16:creationId xmlns:a16="http://schemas.microsoft.com/office/drawing/2014/main" id="{DD751933-B9EF-BBCA-A4FB-3981F8A26592}"/>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1394625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6933-B687-8724-114F-6FBB01E1447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A484D2A-8EA2-B01F-B505-C21A3802FC3E}"/>
              </a:ext>
            </a:extLst>
          </p:cNvPr>
          <p:cNvSpPr/>
          <p:nvPr/>
        </p:nvSpPr>
        <p:spPr>
          <a:xfrm>
            <a:off x="1131645" y="534122"/>
            <a:ext cx="10516020" cy="1200329"/>
          </a:xfrm>
          <a:prstGeom prst="rect">
            <a:avLst/>
          </a:prstGeom>
          <a:noFill/>
        </p:spPr>
        <p:txBody>
          <a:bodyPr wrap="none" lIns="91440" tIns="45720" rIns="91440" bIns="45720">
            <a:spAutoFit/>
          </a:bodyPr>
          <a:lstStyle/>
          <a:p>
            <a:r>
              <a:rPr lang="en-US" altLang="zh-CN" sz="7200" b="1" dirty="0">
                <a:ln w="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OCR</a:t>
            </a:r>
            <a:r>
              <a:rPr lang="zh-CN" altLang="en-US" sz="7200" b="1" dirty="0">
                <a:ln w="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文本提取</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测试和建议</a:t>
            </a:r>
          </a:p>
        </p:txBody>
      </p:sp>
      <p:sp>
        <p:nvSpPr>
          <p:cNvPr id="6" name="Rectangle 5">
            <a:extLst>
              <a:ext uri="{FF2B5EF4-FFF2-40B4-BE49-F238E27FC236}">
                <a16:creationId xmlns:a16="http://schemas.microsoft.com/office/drawing/2014/main" id="{9D5EB8B3-C047-2076-7D76-E01F56680246}"/>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F9000BE6-9162-3E81-19AC-DA21426AC3ED}"/>
              </a:ext>
            </a:extLst>
          </p:cNvPr>
          <p:cNvSpPr/>
          <p:nvPr/>
        </p:nvSpPr>
        <p:spPr>
          <a:xfrm>
            <a:off x="1125228" y="2100851"/>
            <a:ext cx="10297884" cy="4524315"/>
          </a:xfrm>
          <a:prstGeom prst="rect">
            <a:avLst/>
          </a:prstGeom>
          <a:noFill/>
        </p:spPr>
        <p:txBody>
          <a:bodyPr wrap="none" lIns="91440" tIns="45720" rIns="91440" bIns="45720">
            <a:spAutoFit/>
          </a:bodyPr>
          <a:lstStyle/>
          <a:p>
            <a:r>
              <a:rPr lang="en-US" altLang="zh-CN" sz="3600" b="1" dirty="0">
                <a:ln w="0"/>
                <a:solidFill>
                  <a:srgbClr val="FF0000"/>
                </a:solidFill>
                <a:effectLst>
                  <a:outerShdw blurRad="38100" dist="25400" dir="5400000" algn="ctr" rotWithShape="0">
                    <a:srgbClr val="6E747A">
                      <a:alpha val="43000"/>
                    </a:srgbClr>
                  </a:outerShdw>
                </a:effectLst>
              </a:rPr>
              <a:t>OCR</a:t>
            </a:r>
            <a:r>
              <a:rPr lang="zh-CN" altLang="en-US" sz="3600" b="1" dirty="0">
                <a:ln w="0"/>
                <a:solidFill>
                  <a:srgbClr val="FF0000"/>
                </a:solidFill>
                <a:effectLst>
                  <a:outerShdw blurRad="38100" dist="25400" dir="5400000" algn="ctr" rotWithShape="0">
                    <a:srgbClr val="6E747A">
                      <a:alpha val="43000"/>
                    </a:srgbClr>
                  </a:outerShdw>
                </a:effectLst>
              </a:rPr>
              <a:t>文本提取</a:t>
            </a:r>
            <a:r>
              <a:rPr lang="zh-CN" altLang="en-US" sz="3600" b="1" dirty="0">
                <a:ln w="0"/>
                <a:solidFill>
                  <a:schemeClr val="accent1"/>
                </a:solidFill>
                <a:effectLst>
                  <a:outerShdw blurRad="38100" dist="25400" dir="5400000" algn="ctr" rotWithShape="0">
                    <a:srgbClr val="6E747A">
                      <a:alpha val="43000"/>
                    </a:srgbClr>
                  </a:outerShdw>
                </a:effectLst>
              </a:rPr>
              <a:t>评测：</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天梯图：</a:t>
            </a:r>
            <a:r>
              <a:rPr lang="en-US" altLang="zh-CN" sz="3600" b="1" dirty="0">
                <a:ln w="0"/>
                <a:solidFill>
                  <a:schemeClr val="accent1"/>
                </a:solidFill>
                <a:effectLst>
                  <a:outerShdw blurRad="38100" dist="25400" dir="5400000" algn="ctr" rotWithShape="0">
                    <a:srgbClr val="6E747A">
                      <a:alpha val="43000"/>
                    </a:srgbClr>
                  </a:outerShdw>
                </a:effectLst>
              </a:rPr>
              <a:t>GPT 4o &gt; Gemma 3 27B &gt;&gt; Qwen2.5 VL 7B</a:t>
            </a: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能够较好提取英文和中文文本内容</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能够提取非扫描件照片文本内容</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能够提取复杂数学公式，但缺乏</a:t>
            </a:r>
            <a:r>
              <a:rPr lang="en-US" altLang="zh-CN" sz="3600" b="1" dirty="0">
                <a:ln w="0"/>
                <a:solidFill>
                  <a:schemeClr val="accent1"/>
                </a:solidFill>
                <a:effectLst>
                  <a:outerShdw blurRad="38100" dist="25400" dir="5400000" algn="ctr" rotWithShape="0">
                    <a:srgbClr val="6E747A">
                      <a:alpha val="43000"/>
                    </a:srgbClr>
                  </a:outerShdw>
                </a:effectLst>
              </a:rPr>
              <a:t>Markdown</a:t>
            </a:r>
            <a:r>
              <a:rPr lang="zh-CN" altLang="en-US" sz="3600" b="1" dirty="0">
                <a:ln w="0"/>
                <a:solidFill>
                  <a:schemeClr val="accent1"/>
                </a:solidFill>
                <a:effectLst>
                  <a:outerShdw blurRad="38100" dist="25400" dir="5400000" algn="ctr" rotWithShape="0">
                    <a:srgbClr val="6E747A">
                      <a:alpha val="43000"/>
                    </a:srgbClr>
                  </a:outerShdw>
                </a:effectLst>
              </a:rPr>
              <a:t>输出</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可以组成</a:t>
            </a:r>
            <a:r>
              <a:rPr lang="en-US" altLang="zh-CN" sz="3600" b="1" dirty="0">
                <a:ln w="0"/>
                <a:solidFill>
                  <a:schemeClr val="accent1"/>
                </a:solidFill>
                <a:effectLst>
                  <a:outerShdw blurRad="38100" dist="25400" dir="5400000" algn="ctr" rotWithShape="0">
                    <a:srgbClr val="6E747A">
                      <a:alpha val="43000"/>
                    </a:srgbClr>
                  </a:outerShdw>
                </a:effectLst>
              </a:rPr>
              <a:t>OCR + Thinking </a:t>
            </a:r>
            <a:r>
              <a:rPr lang="zh-CN" altLang="en-US" sz="3600" b="1" dirty="0">
                <a:ln w="0"/>
                <a:solidFill>
                  <a:schemeClr val="accent1"/>
                </a:solidFill>
                <a:effectLst>
                  <a:outerShdw blurRad="38100" dist="25400" dir="5400000" algn="ctr" rotWithShape="0">
                    <a:srgbClr val="6E747A">
                      <a:alpha val="43000"/>
                    </a:srgbClr>
                  </a:outerShdw>
                </a:effectLst>
              </a:rPr>
              <a:t>本地科研 </a:t>
            </a:r>
            <a:r>
              <a:rPr lang="en-US" altLang="zh-CN" sz="3600" b="1" dirty="0">
                <a:ln w="0"/>
                <a:solidFill>
                  <a:schemeClr val="accent1"/>
                </a:solidFill>
                <a:effectLst>
                  <a:outerShdw blurRad="38100" dist="25400" dir="5400000" algn="ctr" rotWithShape="0">
                    <a:srgbClr val="6E747A">
                      <a:alpha val="43000"/>
                    </a:srgbClr>
                  </a:outerShdw>
                </a:effectLst>
              </a:rPr>
              <a:t>Pipeline</a:t>
            </a: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不支持手写，且需要设置更低的</a:t>
            </a:r>
            <a:r>
              <a:rPr lang="en-US" altLang="zh-CN" sz="3600" b="1" dirty="0">
                <a:ln w="0"/>
                <a:solidFill>
                  <a:schemeClr val="accent1"/>
                </a:solidFill>
                <a:effectLst>
                  <a:outerShdw blurRad="38100" dist="25400" dir="5400000" algn="ctr" rotWithShape="0">
                    <a:srgbClr val="6E747A">
                      <a:alpha val="43000"/>
                    </a:srgbClr>
                  </a:outerShdw>
                </a:effectLst>
              </a:rPr>
              <a:t>Temperature</a:t>
            </a:r>
          </a:p>
          <a:p>
            <a:endParaRPr lang="en-US" altLang="zh-CN" sz="36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823215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BBBE7-80AF-3B62-C9BE-72938DF0B75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C0AFD73-9567-D2A7-79B9-D46078B63058}"/>
              </a:ext>
            </a:extLst>
          </p:cNvPr>
          <p:cNvSpPr/>
          <p:nvPr/>
        </p:nvSpPr>
        <p:spPr>
          <a:xfrm>
            <a:off x="1131645" y="534122"/>
            <a:ext cx="10735568" cy="1200329"/>
          </a:xfrm>
          <a:prstGeom prst="rect">
            <a:avLst/>
          </a:prstGeom>
          <a:noFill/>
        </p:spPr>
        <p:txBody>
          <a:bodyPr wrap="none" lIns="91440" tIns="45720" rIns="91440" bIns="45720">
            <a:spAutoFit/>
          </a:bodyPr>
          <a:lstStyle/>
          <a:p>
            <a:r>
              <a:rPr lang="en-US" altLang="zh-CN" sz="7200" b="1" dirty="0">
                <a:ln w="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OCR</a:t>
            </a:r>
            <a:r>
              <a:rPr lang="zh-CN" altLang="en-US" sz="7200" b="1" dirty="0">
                <a:ln w="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文本提取</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测试和建议</a:t>
            </a:r>
          </a:p>
        </p:txBody>
      </p:sp>
      <p:sp>
        <p:nvSpPr>
          <p:cNvPr id="6" name="Rectangle 5">
            <a:extLst>
              <a:ext uri="{FF2B5EF4-FFF2-40B4-BE49-F238E27FC236}">
                <a16:creationId xmlns:a16="http://schemas.microsoft.com/office/drawing/2014/main" id="{3AC1F839-E1F5-39F0-9F25-E54337C3328F}"/>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455486F3-62E8-FEEB-14F1-28BE60B55F82}"/>
              </a:ext>
            </a:extLst>
          </p:cNvPr>
          <p:cNvSpPr/>
          <p:nvPr/>
        </p:nvSpPr>
        <p:spPr>
          <a:xfrm>
            <a:off x="1125228" y="2100851"/>
            <a:ext cx="10507972" cy="3970318"/>
          </a:xfrm>
          <a:prstGeom prst="rect">
            <a:avLst/>
          </a:prstGeom>
          <a:noFill/>
        </p:spPr>
        <p:txBody>
          <a:bodyPr wrap="square" lIns="91440" tIns="45720" rIns="91440" bIns="45720">
            <a:spAutoFit/>
          </a:bodyPr>
          <a:lstStyle/>
          <a:p>
            <a:r>
              <a:rPr lang="en-US" altLang="zh-CN" sz="3600" b="1" dirty="0">
                <a:ln w="0"/>
                <a:solidFill>
                  <a:srgbClr val="FF0000"/>
                </a:solidFill>
                <a:effectLst>
                  <a:outerShdw blurRad="38100" dist="25400" dir="5400000" algn="ctr" rotWithShape="0">
                    <a:srgbClr val="6E747A">
                      <a:alpha val="43000"/>
                    </a:srgbClr>
                  </a:outerShdw>
                </a:effectLst>
              </a:rPr>
              <a:t>OCR</a:t>
            </a:r>
            <a:r>
              <a:rPr lang="zh-CN" altLang="en-US" sz="3600" b="1" dirty="0">
                <a:ln w="0"/>
                <a:solidFill>
                  <a:srgbClr val="FF0000"/>
                </a:solidFill>
                <a:effectLst>
                  <a:outerShdw blurRad="38100" dist="25400" dir="5400000" algn="ctr" rotWithShape="0">
                    <a:srgbClr val="6E747A">
                      <a:alpha val="43000"/>
                    </a:srgbClr>
                  </a:outerShdw>
                </a:effectLst>
              </a:rPr>
              <a:t>文本提取</a:t>
            </a:r>
            <a:r>
              <a:rPr lang="zh-CN" altLang="en-US" sz="3600" b="1" dirty="0">
                <a:ln w="0"/>
                <a:solidFill>
                  <a:schemeClr val="accent1"/>
                </a:solidFill>
                <a:effectLst>
                  <a:outerShdw blurRad="38100" dist="25400" dir="5400000" algn="ctr" rotWithShape="0">
                    <a:srgbClr val="6E747A">
                      <a:alpha val="43000"/>
                    </a:srgbClr>
                  </a:outerShdw>
                </a:effectLst>
              </a:rPr>
              <a:t>测试：</a:t>
            </a:r>
            <a:endParaRPr lang="en-US" altLang="zh-CN" sz="3600" b="1" dirty="0">
              <a:ln w="0"/>
              <a:solidFill>
                <a:schemeClr val="accent1"/>
              </a:solidFill>
              <a:effectLst>
                <a:outerShdw blurRad="38100" dist="25400" dir="5400000" algn="ctr" rotWithShape="0">
                  <a:srgbClr val="6E747A">
                    <a:alpha val="43000"/>
                  </a:srgbClr>
                </a:outerShdw>
              </a:effectLst>
            </a:endParaRPr>
          </a:p>
          <a:p>
            <a:endParaRPr lang="en-US" altLang="zh-CN" sz="3600" b="1" dirty="0">
              <a:ln w="0"/>
              <a:solidFill>
                <a:schemeClr val="accent1"/>
              </a:solidFill>
              <a:effectLst>
                <a:outerShdw blurRad="38100" dist="25400" dir="5400000" algn="ctr" rotWithShape="0">
                  <a:srgbClr val="6E747A">
                    <a:alpha val="43000"/>
                  </a:srgbClr>
                </a:outerShdw>
              </a:effectLst>
            </a:endParaRPr>
          </a:p>
          <a:p>
            <a:r>
              <a:rPr lang="zh-CN" altLang="en-US" sz="3600" b="1" dirty="0">
                <a:ln w="0"/>
                <a:solidFill>
                  <a:schemeClr val="accent1"/>
                </a:solidFill>
                <a:effectLst>
                  <a:outerShdw blurRad="38100" dist="25400" dir="5400000" algn="ctr" rotWithShape="0">
                    <a:srgbClr val="6E747A">
                      <a:alpha val="43000"/>
                    </a:srgbClr>
                  </a:outerShdw>
                </a:effectLst>
              </a:rPr>
              <a:t>案例：英文文本提取</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中文文本提取和翻译</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文本提取</a:t>
            </a:r>
            <a:r>
              <a:rPr lang="en-US" altLang="zh-CN" sz="3600" b="1" dirty="0">
                <a:ln w="0"/>
                <a:solidFill>
                  <a:schemeClr val="accent1"/>
                </a:solidFill>
                <a:effectLst>
                  <a:outerShdw blurRad="38100" dist="25400" dir="5400000" algn="ctr" rotWithShape="0">
                    <a:srgbClr val="6E747A">
                      <a:alpha val="43000"/>
                    </a:srgbClr>
                  </a:outerShdw>
                </a:effectLst>
              </a:rPr>
              <a:t>+</a:t>
            </a:r>
            <a:r>
              <a:rPr lang="zh-CN" altLang="en-US" sz="3600" b="1" dirty="0">
                <a:ln w="0"/>
                <a:solidFill>
                  <a:schemeClr val="accent1"/>
                </a:solidFill>
                <a:effectLst>
                  <a:outerShdw blurRad="38100" dist="25400" dir="5400000" algn="ctr" rotWithShape="0">
                    <a:srgbClr val="6E747A">
                      <a:alpha val="43000"/>
                    </a:srgbClr>
                  </a:outerShdw>
                </a:effectLst>
              </a:rPr>
              <a:t>简单数学题</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OCR + DS 14B Thinking Pipeline</a:t>
            </a:r>
          </a:p>
          <a:p>
            <a:r>
              <a:rPr lang="en-US" altLang="zh-CN" sz="3600" b="1" dirty="0">
                <a:ln w="0"/>
                <a:solidFill>
                  <a:schemeClr val="accent1"/>
                </a:solidFill>
                <a:effectLst>
                  <a:outerShdw blurRad="38100" dist="25400" dir="5400000" algn="ctr" rotWithShape="0">
                    <a:srgbClr val="6E747A">
                      <a:alpha val="43000"/>
                    </a:srgbClr>
                  </a:outerShdw>
                </a:effectLst>
              </a:rPr>
              <a:t>              </a:t>
            </a:r>
            <a:endParaRPr lang="en-US" altLang="zh-CN" sz="3600" b="1" dirty="0">
              <a:ln w="0"/>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009428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8C2E6-8671-129E-1BB7-F5E807ACF5A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4238EA2-C9ED-68CC-C872-AC29E17CF4CA}"/>
              </a:ext>
            </a:extLst>
          </p:cNvPr>
          <p:cNvSpPr/>
          <p:nvPr/>
        </p:nvSpPr>
        <p:spPr>
          <a:xfrm>
            <a:off x="1131645" y="534122"/>
            <a:ext cx="10735568" cy="1200329"/>
          </a:xfrm>
          <a:prstGeom prst="rect">
            <a:avLst/>
          </a:prstGeom>
          <a:noFill/>
        </p:spPr>
        <p:txBody>
          <a:bodyPr wrap="none" lIns="91440" tIns="45720" rIns="91440" bIns="45720">
            <a:spAutoFit/>
          </a:bodyPr>
          <a:lstStyle/>
          <a:p>
            <a:r>
              <a:rPr lang="en-US" altLang="zh-CN" sz="7200" b="1" dirty="0">
                <a:ln w="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OCR</a:t>
            </a:r>
            <a:r>
              <a:rPr lang="zh-CN" altLang="en-US" sz="7200" b="1" dirty="0">
                <a:ln w="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文本提取</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测试和建议</a:t>
            </a:r>
          </a:p>
        </p:txBody>
      </p:sp>
      <p:sp>
        <p:nvSpPr>
          <p:cNvPr id="6" name="Rectangle 5">
            <a:extLst>
              <a:ext uri="{FF2B5EF4-FFF2-40B4-BE49-F238E27FC236}">
                <a16:creationId xmlns:a16="http://schemas.microsoft.com/office/drawing/2014/main" id="{AD18B1CE-C920-91A6-DA00-86AE36CB645D}"/>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52F7B4FF-A769-7D17-CB7C-CFDB3816C87B}"/>
              </a:ext>
            </a:extLst>
          </p:cNvPr>
          <p:cNvSpPr/>
          <p:nvPr/>
        </p:nvSpPr>
        <p:spPr>
          <a:xfrm>
            <a:off x="1125228" y="2100851"/>
            <a:ext cx="10167912" cy="4339650"/>
          </a:xfrm>
          <a:prstGeom prst="rect">
            <a:avLst/>
          </a:prstGeom>
          <a:noFill/>
        </p:spPr>
        <p:txBody>
          <a:bodyPr wrap="none" lIns="91440" tIns="45720" rIns="91440" bIns="45720">
            <a:spAutoFit/>
          </a:bodyPr>
          <a:lstStyle/>
          <a:p>
            <a:r>
              <a:rPr lang="en-US" altLang="zh-CN" sz="3600" b="1" dirty="0">
                <a:ln w="0"/>
                <a:solidFill>
                  <a:srgbClr val="FF0000"/>
                </a:solidFill>
                <a:effectLst>
                  <a:outerShdw blurRad="38100" dist="25400" dir="5400000" algn="ctr" rotWithShape="0">
                    <a:srgbClr val="6E747A">
                      <a:alpha val="43000"/>
                    </a:srgbClr>
                  </a:outerShdw>
                </a:effectLst>
              </a:rPr>
              <a:t>OCR</a:t>
            </a:r>
            <a:r>
              <a:rPr lang="zh-CN" altLang="en-US" sz="3600" b="1" dirty="0">
                <a:ln w="0"/>
                <a:solidFill>
                  <a:srgbClr val="FF0000"/>
                </a:solidFill>
                <a:effectLst>
                  <a:outerShdw blurRad="38100" dist="25400" dir="5400000" algn="ctr" rotWithShape="0">
                    <a:srgbClr val="6E747A">
                      <a:alpha val="43000"/>
                    </a:srgbClr>
                  </a:outerShdw>
                </a:effectLst>
              </a:rPr>
              <a:t>文本提取</a:t>
            </a:r>
            <a:r>
              <a:rPr lang="zh-CN" altLang="en-US" sz="3600" b="1" dirty="0">
                <a:ln w="0"/>
                <a:solidFill>
                  <a:schemeClr val="accent1"/>
                </a:solidFill>
                <a:effectLst>
                  <a:outerShdw blurRad="38100" dist="25400" dir="5400000" algn="ctr" rotWithShape="0">
                    <a:srgbClr val="6E747A">
                      <a:alpha val="43000"/>
                    </a:srgbClr>
                  </a:outerShdw>
                </a:effectLst>
              </a:rPr>
              <a:t>测试：</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建议的</a:t>
            </a:r>
            <a:r>
              <a:rPr lang="en-US" altLang="zh-CN" sz="3600" b="1" dirty="0">
                <a:ln w="0"/>
                <a:solidFill>
                  <a:schemeClr val="accent1"/>
                </a:solidFill>
                <a:effectLst>
                  <a:outerShdw blurRad="38100" dist="25400" dir="5400000" algn="ctr" rotWithShape="0">
                    <a:srgbClr val="6E747A">
                      <a:alpha val="43000"/>
                    </a:srgbClr>
                  </a:outerShdw>
                </a:effectLst>
              </a:rPr>
              <a:t>OCR</a:t>
            </a:r>
            <a:r>
              <a:rPr lang="zh-CN" altLang="en-US" sz="3600" b="1" dirty="0">
                <a:ln w="0"/>
                <a:solidFill>
                  <a:schemeClr val="accent1"/>
                </a:solidFill>
                <a:effectLst>
                  <a:outerShdw blurRad="38100" dist="25400" dir="5400000" algn="ctr" rotWithShape="0">
                    <a:srgbClr val="6E747A">
                      <a:alpha val="43000"/>
                    </a:srgbClr>
                  </a:outerShdw>
                </a:effectLst>
              </a:rPr>
              <a:t>文本提取提示词：</a:t>
            </a:r>
            <a:endParaRPr lang="en-US" altLang="zh-CN" sz="3600" b="1" dirty="0">
              <a:ln w="0"/>
              <a:solidFill>
                <a:schemeClr val="accent1"/>
              </a:solidFill>
              <a:effectLst>
                <a:outerShdw blurRad="38100" dist="25400" dir="5400000" algn="ctr" rotWithShape="0">
                  <a:srgbClr val="6E747A">
                    <a:alpha val="43000"/>
                  </a:srgbClr>
                </a:outerShdw>
              </a:effectLst>
            </a:endParaRPr>
          </a:p>
          <a:p>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2800" b="1" dirty="0">
                <a:ln w="0"/>
                <a:effectLst>
                  <a:outerShdw blurRad="38100" dist="25400" dir="5400000" algn="ctr" rotWithShape="0">
                    <a:srgbClr val="6E747A">
                      <a:alpha val="43000"/>
                    </a:srgbClr>
                  </a:outerShdw>
                </a:effectLst>
              </a:rPr>
              <a:t>You are a helpful mathematician. </a:t>
            </a:r>
          </a:p>
          <a:p>
            <a:r>
              <a:rPr lang="en-US" altLang="zh-CN" sz="2800" b="1" dirty="0">
                <a:ln w="0"/>
                <a:effectLst>
                  <a:outerShdw blurRad="38100" dist="25400" dir="5400000" algn="ctr" rotWithShape="0">
                    <a:srgbClr val="6E747A">
                      <a:alpha val="43000"/>
                    </a:srgbClr>
                  </a:outerShdw>
                </a:effectLst>
              </a:rPr>
              <a:t>The provided image has text and may have mathematical symbols. </a:t>
            </a:r>
          </a:p>
          <a:p>
            <a:r>
              <a:rPr lang="en-US" altLang="zh-CN" sz="2800" b="1" dirty="0">
                <a:ln w="0"/>
                <a:effectLst>
                  <a:outerShdw blurRad="38100" dist="25400" dir="5400000" algn="ctr" rotWithShape="0">
                    <a:srgbClr val="6E747A">
                      <a:alpha val="43000"/>
                    </a:srgbClr>
                  </a:outerShdw>
                </a:effectLst>
              </a:rPr>
              <a:t>Please follow the instruction to either transcribe text or </a:t>
            </a:r>
          </a:p>
          <a:p>
            <a:r>
              <a:rPr lang="en-US" altLang="zh-CN" sz="2800" b="1" dirty="0">
                <a:ln w="0"/>
                <a:effectLst>
                  <a:outerShdw blurRad="38100" dist="25400" dir="5400000" algn="ctr" rotWithShape="0">
                    <a:srgbClr val="6E747A">
                      <a:alpha val="43000"/>
                    </a:srgbClr>
                  </a:outerShdw>
                </a:effectLst>
              </a:rPr>
              <a:t>explain the text in the provided image.</a:t>
            </a:r>
          </a:p>
          <a:p>
            <a:endParaRPr lang="en-US" altLang="zh-CN" sz="2800" b="1" dirty="0">
              <a:ln w="0"/>
              <a:effectLst>
                <a:outerShdw blurRad="38100" dist="25400" dir="5400000" algn="ctr" rotWithShape="0">
                  <a:srgbClr val="6E747A">
                    <a:alpha val="43000"/>
                  </a:srgbClr>
                </a:outerShdw>
              </a:effectLst>
            </a:endParaRPr>
          </a:p>
          <a:p>
            <a:r>
              <a:rPr lang="zh-CN" altLang="en-US" sz="2800" b="1" dirty="0">
                <a:ln w="0"/>
                <a:effectLst>
                  <a:outerShdw blurRad="38100" dist="25400" dir="5400000" algn="ctr" rotWithShape="0">
                    <a:srgbClr val="6E747A">
                      <a:alpha val="43000"/>
                    </a:srgbClr>
                  </a:outerShdw>
                </a:effectLst>
              </a:rPr>
              <a:t>温度建议</a:t>
            </a:r>
            <a:r>
              <a:rPr lang="en-US" altLang="zh-CN" sz="2800" b="1" dirty="0">
                <a:ln w="0"/>
                <a:effectLst>
                  <a:outerShdw blurRad="38100" dist="25400" dir="5400000" algn="ctr" rotWithShape="0">
                    <a:srgbClr val="6E747A">
                      <a:alpha val="43000"/>
                    </a:srgbClr>
                  </a:outerShdw>
                </a:effectLst>
              </a:rPr>
              <a:t>0.2</a:t>
            </a:r>
          </a:p>
        </p:txBody>
      </p:sp>
    </p:spTree>
    <p:extLst>
      <p:ext uri="{BB962C8B-B14F-4D97-AF65-F5344CB8AC3E}">
        <p14:creationId xmlns:p14="http://schemas.microsoft.com/office/powerpoint/2010/main" val="3123069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F21E2-662C-5608-7BD4-C3F52CF90A2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F0166C1-7F02-C17A-F75A-ED0575EA2735}"/>
              </a:ext>
            </a:extLst>
          </p:cNvPr>
          <p:cNvSpPr/>
          <p:nvPr/>
        </p:nvSpPr>
        <p:spPr>
          <a:xfrm>
            <a:off x="1131645" y="534122"/>
            <a:ext cx="10735568" cy="1200329"/>
          </a:xfrm>
          <a:prstGeom prst="rect">
            <a:avLst/>
          </a:prstGeom>
          <a:noFill/>
        </p:spPr>
        <p:txBody>
          <a:bodyPr wrap="none" lIns="91440" tIns="45720" rIns="91440" bIns="45720">
            <a:spAutoFit/>
          </a:bodyPr>
          <a:lstStyle/>
          <a:p>
            <a:r>
              <a:rPr lang="en-US" altLang="zh-CN" sz="7200" b="1" dirty="0">
                <a:ln w="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OCR</a:t>
            </a:r>
            <a:r>
              <a:rPr lang="zh-CN" altLang="en-US" sz="7200" b="1" dirty="0">
                <a:ln w="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文本提取</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测试和建议</a:t>
            </a:r>
          </a:p>
        </p:txBody>
      </p:sp>
      <p:sp>
        <p:nvSpPr>
          <p:cNvPr id="6" name="Rectangle 5">
            <a:extLst>
              <a:ext uri="{FF2B5EF4-FFF2-40B4-BE49-F238E27FC236}">
                <a16:creationId xmlns:a16="http://schemas.microsoft.com/office/drawing/2014/main" id="{7CA966C0-9C57-018C-446D-3ED312D11384}"/>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46744F12-91ED-6D07-0B41-41AB19A54966}"/>
              </a:ext>
            </a:extLst>
          </p:cNvPr>
          <p:cNvSpPr/>
          <p:nvPr/>
        </p:nvSpPr>
        <p:spPr>
          <a:xfrm>
            <a:off x="1125228" y="2100851"/>
            <a:ext cx="7398179" cy="4339650"/>
          </a:xfrm>
          <a:prstGeom prst="rect">
            <a:avLst/>
          </a:prstGeom>
          <a:noFill/>
        </p:spPr>
        <p:txBody>
          <a:bodyPr wrap="none" lIns="91440" tIns="45720" rIns="91440" bIns="45720">
            <a:spAutoFit/>
          </a:bodyPr>
          <a:lstStyle/>
          <a:p>
            <a:r>
              <a:rPr lang="en-US" altLang="zh-CN" sz="3600" b="1" dirty="0">
                <a:ln w="0"/>
                <a:solidFill>
                  <a:srgbClr val="FF0000"/>
                </a:solidFill>
                <a:effectLst>
                  <a:outerShdw blurRad="38100" dist="25400" dir="5400000" algn="ctr" rotWithShape="0">
                    <a:srgbClr val="6E747A">
                      <a:alpha val="43000"/>
                    </a:srgbClr>
                  </a:outerShdw>
                </a:effectLst>
              </a:rPr>
              <a:t>OCR</a:t>
            </a:r>
            <a:r>
              <a:rPr lang="zh-CN" altLang="en-US" sz="3600" b="1" dirty="0">
                <a:ln w="0"/>
                <a:solidFill>
                  <a:srgbClr val="FF0000"/>
                </a:solidFill>
                <a:effectLst>
                  <a:outerShdw blurRad="38100" dist="25400" dir="5400000" algn="ctr" rotWithShape="0">
                    <a:srgbClr val="6E747A">
                      <a:alpha val="43000"/>
                    </a:srgbClr>
                  </a:outerShdw>
                </a:effectLst>
              </a:rPr>
              <a:t>文本提取</a:t>
            </a:r>
            <a:r>
              <a:rPr lang="zh-CN" altLang="en-US" sz="3600" b="1" dirty="0">
                <a:ln w="0"/>
                <a:solidFill>
                  <a:schemeClr val="accent1"/>
                </a:solidFill>
                <a:effectLst>
                  <a:outerShdw blurRad="38100" dist="25400" dir="5400000" algn="ctr" rotWithShape="0">
                    <a:srgbClr val="6E747A">
                      <a:alpha val="43000"/>
                    </a:srgbClr>
                  </a:outerShdw>
                </a:effectLst>
              </a:rPr>
              <a:t>测试：</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建议的</a:t>
            </a:r>
            <a:r>
              <a:rPr lang="en-US" altLang="zh-CN" sz="3600" b="1" dirty="0">
                <a:ln w="0"/>
                <a:solidFill>
                  <a:schemeClr val="accent1"/>
                </a:solidFill>
                <a:effectLst>
                  <a:outerShdw blurRad="38100" dist="25400" dir="5400000" algn="ctr" rotWithShape="0">
                    <a:srgbClr val="6E747A">
                      <a:alpha val="43000"/>
                    </a:srgbClr>
                  </a:outerShdw>
                </a:effectLst>
              </a:rPr>
              <a:t>OCR</a:t>
            </a:r>
            <a:r>
              <a:rPr lang="zh-CN" altLang="en-US" sz="3600" b="1" dirty="0">
                <a:ln w="0"/>
                <a:solidFill>
                  <a:schemeClr val="accent1"/>
                </a:solidFill>
                <a:effectLst>
                  <a:outerShdw blurRad="38100" dist="25400" dir="5400000" algn="ctr" rotWithShape="0">
                    <a:srgbClr val="6E747A">
                      <a:alpha val="43000"/>
                    </a:srgbClr>
                  </a:outerShdw>
                </a:effectLst>
              </a:rPr>
              <a:t>文本提取提示词：</a:t>
            </a:r>
            <a:endParaRPr lang="en-US" altLang="zh-CN" sz="3600" b="1" dirty="0">
              <a:ln w="0"/>
              <a:solidFill>
                <a:schemeClr val="accent1"/>
              </a:solidFill>
              <a:effectLst>
                <a:outerShdw blurRad="38100" dist="25400" dir="5400000" algn="ctr" rotWithShape="0">
                  <a:srgbClr val="6E747A">
                    <a:alpha val="43000"/>
                  </a:srgbClr>
                </a:outerShdw>
              </a:effectLst>
            </a:endParaRPr>
          </a:p>
          <a:p>
            <a:endParaRPr lang="en-US" altLang="zh-CN" sz="3600" b="1" dirty="0">
              <a:ln w="0"/>
              <a:solidFill>
                <a:schemeClr val="accent1"/>
              </a:solidFill>
              <a:effectLst>
                <a:outerShdw blurRad="38100" dist="25400" dir="5400000" algn="ctr" rotWithShape="0">
                  <a:srgbClr val="6E747A">
                    <a:alpha val="43000"/>
                  </a:srgbClr>
                </a:outerShdw>
              </a:effectLst>
            </a:endParaRPr>
          </a:p>
          <a:p>
            <a:r>
              <a:rPr lang="zh-CN" altLang="en-US" sz="2800" b="1" dirty="0">
                <a:ln w="0"/>
                <a:effectLst>
                  <a:outerShdw blurRad="38100" dist="25400" dir="5400000" algn="ctr" rotWithShape="0">
                    <a:srgbClr val="6E747A">
                      <a:alpha val="43000"/>
                    </a:srgbClr>
                  </a:outerShdw>
                </a:effectLst>
              </a:rPr>
              <a:t>你是一位富有经验的数学家。</a:t>
            </a:r>
            <a:endParaRPr lang="en-US" altLang="zh-CN" sz="2800" b="1" dirty="0">
              <a:ln w="0"/>
              <a:effectLst>
                <a:outerShdw blurRad="38100" dist="25400" dir="5400000" algn="ctr" rotWithShape="0">
                  <a:srgbClr val="6E747A">
                    <a:alpha val="43000"/>
                  </a:srgbClr>
                </a:outerShdw>
              </a:effectLst>
            </a:endParaRPr>
          </a:p>
          <a:p>
            <a:r>
              <a:rPr lang="zh-CN" altLang="en-US" sz="2800" b="1" dirty="0">
                <a:ln w="0"/>
                <a:effectLst>
                  <a:outerShdw blurRad="38100" dist="25400" dir="5400000" algn="ctr" rotWithShape="0">
                    <a:srgbClr val="6E747A">
                      <a:alpha val="43000"/>
                    </a:srgbClr>
                  </a:outerShdw>
                </a:effectLst>
              </a:rPr>
              <a:t>提供的图像包含文本，可能也含有数学符号。</a:t>
            </a:r>
            <a:endParaRPr lang="en-US" altLang="zh-CN" sz="2800" b="1" dirty="0">
              <a:ln w="0"/>
              <a:effectLst>
                <a:outerShdw blurRad="38100" dist="25400" dir="5400000" algn="ctr" rotWithShape="0">
                  <a:srgbClr val="6E747A">
                    <a:alpha val="43000"/>
                  </a:srgbClr>
                </a:outerShdw>
              </a:effectLst>
            </a:endParaRPr>
          </a:p>
          <a:p>
            <a:r>
              <a:rPr lang="zh-CN" altLang="en-US" sz="2800" b="1" dirty="0">
                <a:ln w="0"/>
                <a:effectLst>
                  <a:outerShdw blurRad="38100" dist="25400" dir="5400000" algn="ctr" rotWithShape="0">
                    <a:srgbClr val="6E747A">
                      <a:alpha val="43000"/>
                    </a:srgbClr>
                  </a:outerShdw>
                </a:effectLst>
              </a:rPr>
              <a:t>请按照指示，将图像中的文本转录出来，或者</a:t>
            </a:r>
            <a:endParaRPr lang="en-US" altLang="zh-CN" sz="2800" b="1" dirty="0">
              <a:ln w="0"/>
              <a:effectLst>
                <a:outerShdw blurRad="38100" dist="25400" dir="5400000" algn="ctr" rotWithShape="0">
                  <a:srgbClr val="6E747A">
                    <a:alpha val="43000"/>
                  </a:srgbClr>
                </a:outerShdw>
              </a:effectLst>
            </a:endParaRPr>
          </a:p>
          <a:p>
            <a:r>
              <a:rPr lang="zh-CN" altLang="en-US" sz="2800" b="1" dirty="0">
                <a:ln w="0"/>
                <a:effectLst>
                  <a:outerShdw blurRad="38100" dist="25400" dir="5400000" algn="ctr" rotWithShape="0">
                    <a:srgbClr val="6E747A">
                      <a:alpha val="43000"/>
                    </a:srgbClr>
                  </a:outerShdw>
                </a:effectLst>
              </a:rPr>
              <a:t>解释图像中呈现的文本内容。</a:t>
            </a:r>
            <a:endParaRPr lang="en-US" altLang="zh-CN" sz="2800" b="1" dirty="0">
              <a:ln w="0"/>
              <a:effectLst>
                <a:outerShdw blurRad="38100" dist="25400" dir="5400000" algn="ctr" rotWithShape="0">
                  <a:srgbClr val="6E747A">
                    <a:alpha val="43000"/>
                  </a:srgbClr>
                </a:outerShdw>
              </a:effectLst>
            </a:endParaRPr>
          </a:p>
          <a:p>
            <a:endParaRPr lang="en-US" altLang="zh-CN" sz="2800" b="1" dirty="0">
              <a:ln w="0"/>
              <a:effectLst>
                <a:outerShdw blurRad="38100" dist="25400" dir="5400000" algn="ctr" rotWithShape="0">
                  <a:srgbClr val="6E747A">
                    <a:alpha val="43000"/>
                  </a:srgbClr>
                </a:outerShdw>
              </a:effectLst>
            </a:endParaRPr>
          </a:p>
          <a:p>
            <a:r>
              <a:rPr lang="zh-CN" altLang="en-US" sz="2800" b="1" dirty="0">
                <a:ln w="0"/>
                <a:effectLst>
                  <a:outerShdw blurRad="38100" dist="25400" dir="5400000" algn="ctr" rotWithShape="0">
                    <a:srgbClr val="6E747A">
                      <a:alpha val="43000"/>
                    </a:srgbClr>
                  </a:outerShdw>
                </a:effectLst>
              </a:rPr>
              <a:t>温度建议</a:t>
            </a:r>
            <a:r>
              <a:rPr lang="en-US" altLang="zh-CN" sz="2800" b="1" dirty="0">
                <a:ln w="0"/>
                <a:effectLst>
                  <a:outerShdw blurRad="38100" dist="25400" dir="5400000" algn="ctr" rotWithShape="0">
                    <a:srgbClr val="6E747A">
                      <a:alpha val="43000"/>
                    </a:srgbClr>
                  </a:outerShdw>
                </a:effectLst>
              </a:rPr>
              <a:t>0.2</a:t>
            </a:r>
          </a:p>
        </p:txBody>
      </p:sp>
    </p:spTree>
    <p:extLst>
      <p:ext uri="{BB962C8B-B14F-4D97-AF65-F5344CB8AC3E}">
        <p14:creationId xmlns:p14="http://schemas.microsoft.com/office/powerpoint/2010/main" val="3771526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396BB-EBDA-D0A3-AF87-D8DA226BAF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B062AA6-7CD6-5103-4F33-3AC2E85679A8}"/>
              </a:ext>
            </a:extLst>
          </p:cNvPr>
          <p:cNvSpPr/>
          <p:nvPr/>
        </p:nvSpPr>
        <p:spPr>
          <a:xfrm>
            <a:off x="1131645" y="534122"/>
            <a:ext cx="10341293" cy="1200329"/>
          </a:xfrm>
          <a:prstGeom prst="rect">
            <a:avLst/>
          </a:prstGeom>
          <a:noFill/>
        </p:spPr>
        <p:txBody>
          <a:bodyPr wrap="none" lIns="91440" tIns="45720" rIns="91440" bIns="45720">
            <a:spAutoFit/>
          </a:bodyPr>
          <a:lstStyle/>
          <a:p>
            <a:r>
              <a:rPr lang="zh-CN" altLang="en-US" sz="7200" b="1" dirty="0">
                <a:ln w="0"/>
                <a:solidFill>
                  <a:srgbClr val="00B05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图片综合理解</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评测和建议</a:t>
            </a:r>
          </a:p>
        </p:txBody>
      </p:sp>
      <p:sp>
        <p:nvSpPr>
          <p:cNvPr id="6" name="Rectangle 5">
            <a:extLst>
              <a:ext uri="{FF2B5EF4-FFF2-40B4-BE49-F238E27FC236}">
                <a16:creationId xmlns:a16="http://schemas.microsoft.com/office/drawing/2014/main" id="{DB63216F-B0D1-774D-A3A9-5F99AD49A6F6}"/>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2925CB61-EC1E-0046-7C7F-6F855E12AEEC}"/>
              </a:ext>
            </a:extLst>
          </p:cNvPr>
          <p:cNvSpPr/>
          <p:nvPr/>
        </p:nvSpPr>
        <p:spPr>
          <a:xfrm>
            <a:off x="1125228" y="2100851"/>
            <a:ext cx="10094302" cy="3970318"/>
          </a:xfrm>
          <a:prstGeom prst="rect">
            <a:avLst/>
          </a:prstGeom>
          <a:noFill/>
        </p:spPr>
        <p:txBody>
          <a:bodyPr wrap="none" lIns="91440" tIns="45720" rIns="91440" bIns="45720">
            <a:spAutoFit/>
          </a:bodyPr>
          <a:lstStyle/>
          <a:p>
            <a:r>
              <a:rPr lang="zh-CN" altLang="en-US" sz="3600" b="1" dirty="0">
                <a:ln w="0"/>
                <a:solidFill>
                  <a:srgbClr val="00B050"/>
                </a:solidFill>
                <a:effectLst>
                  <a:outerShdw blurRad="38100" dist="25400" dir="5400000" algn="ctr" rotWithShape="0">
                    <a:srgbClr val="6E747A">
                      <a:alpha val="43000"/>
                    </a:srgbClr>
                  </a:outerShdw>
                </a:effectLst>
              </a:rPr>
              <a:t>图片综合理解</a:t>
            </a:r>
            <a:r>
              <a:rPr lang="zh-CN" altLang="en-US" sz="3600" b="1" dirty="0">
                <a:ln w="0"/>
                <a:solidFill>
                  <a:schemeClr val="accent1"/>
                </a:solidFill>
                <a:effectLst>
                  <a:outerShdw blurRad="38100" dist="25400" dir="5400000" algn="ctr" rotWithShape="0">
                    <a:srgbClr val="6E747A">
                      <a:alpha val="43000"/>
                    </a:srgbClr>
                  </a:outerShdw>
                </a:effectLst>
              </a:rPr>
              <a:t>测试：</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天梯图：</a:t>
            </a:r>
            <a:r>
              <a:rPr lang="en-US" altLang="zh-CN" sz="3600" b="1" dirty="0">
                <a:ln w="0"/>
                <a:solidFill>
                  <a:schemeClr val="accent1"/>
                </a:solidFill>
                <a:effectLst>
                  <a:outerShdw blurRad="38100" dist="25400" dir="5400000" algn="ctr" rotWithShape="0">
                    <a:srgbClr val="6E747A">
                      <a:alpha val="43000"/>
                    </a:srgbClr>
                  </a:outerShdw>
                </a:effectLst>
              </a:rPr>
              <a:t>GPT 4o mini = Gemma 27B &gt; </a:t>
            </a:r>
            <a:r>
              <a:rPr lang="en-US" altLang="zh-CN" sz="3600" b="1" dirty="0" err="1">
                <a:ln w="0"/>
                <a:solidFill>
                  <a:schemeClr val="accent1"/>
                </a:solidFill>
                <a:effectLst>
                  <a:outerShdw blurRad="38100" dist="25400" dir="5400000" algn="ctr" rotWithShape="0">
                    <a:srgbClr val="6E747A">
                      <a:alpha val="43000"/>
                    </a:srgbClr>
                  </a:outerShdw>
                </a:effectLst>
              </a:rPr>
              <a:t>Qwen</a:t>
            </a:r>
            <a:r>
              <a:rPr lang="en-US" altLang="zh-CN" sz="3600" b="1" dirty="0">
                <a:ln w="0"/>
                <a:solidFill>
                  <a:schemeClr val="accent1"/>
                </a:solidFill>
                <a:effectLst>
                  <a:outerShdw blurRad="38100" dist="25400" dir="5400000" algn="ctr" rotWithShape="0">
                    <a:srgbClr val="6E747A">
                      <a:alpha val="43000"/>
                    </a:srgbClr>
                  </a:outerShdw>
                </a:effectLst>
              </a:rPr>
              <a:t> VL 7B</a:t>
            </a: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能够极好的理解图片中的人物和背景</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能够在理解图片的基础上进行统计描述</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能够在理解图片的基础上进行常识阐释</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对于需要上下文和背景知识的内容无法理解</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适合正式环境，幽默感欠佳</a:t>
            </a:r>
            <a:endParaRPr lang="en-US" altLang="zh-CN" sz="36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6421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0AAC0-E820-8671-DC57-1EC6CCAC52A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5B86146-A842-EA6A-5332-9901624743BC}"/>
              </a:ext>
            </a:extLst>
          </p:cNvPr>
          <p:cNvSpPr/>
          <p:nvPr/>
        </p:nvSpPr>
        <p:spPr>
          <a:xfrm>
            <a:off x="1131645" y="534122"/>
            <a:ext cx="10735568" cy="1200329"/>
          </a:xfrm>
          <a:prstGeom prst="rect">
            <a:avLst/>
          </a:prstGeom>
          <a:noFill/>
        </p:spPr>
        <p:txBody>
          <a:bodyPr wrap="none" lIns="91440" tIns="45720" rIns="91440" bIns="45720">
            <a:spAutoFit/>
          </a:bodyPr>
          <a:lstStyle/>
          <a:p>
            <a:r>
              <a:rPr lang="zh-CN" altLang="en-US" sz="7200" b="1" dirty="0">
                <a:ln w="0"/>
                <a:solidFill>
                  <a:srgbClr val="00B05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图片综合理解</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评测和建议</a:t>
            </a:r>
          </a:p>
        </p:txBody>
      </p:sp>
      <p:sp>
        <p:nvSpPr>
          <p:cNvPr id="6" name="Rectangle 5">
            <a:extLst>
              <a:ext uri="{FF2B5EF4-FFF2-40B4-BE49-F238E27FC236}">
                <a16:creationId xmlns:a16="http://schemas.microsoft.com/office/drawing/2014/main" id="{9065B07F-658B-239C-0175-8A962E29B619}"/>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41A3B5D8-D8A3-D6DE-7BCD-CA5A1670E834}"/>
              </a:ext>
            </a:extLst>
          </p:cNvPr>
          <p:cNvSpPr/>
          <p:nvPr/>
        </p:nvSpPr>
        <p:spPr>
          <a:xfrm>
            <a:off x="1125228" y="2100851"/>
            <a:ext cx="9879949" cy="3416320"/>
          </a:xfrm>
          <a:prstGeom prst="rect">
            <a:avLst/>
          </a:prstGeom>
          <a:noFill/>
        </p:spPr>
        <p:txBody>
          <a:bodyPr wrap="none" lIns="91440" tIns="45720" rIns="91440" bIns="45720">
            <a:spAutoFit/>
          </a:bodyPr>
          <a:lstStyle/>
          <a:p>
            <a:r>
              <a:rPr lang="zh-CN" altLang="en-US" sz="3600" b="1" dirty="0">
                <a:ln w="0"/>
                <a:solidFill>
                  <a:srgbClr val="00B050"/>
                </a:solidFill>
                <a:effectLst>
                  <a:outerShdw blurRad="38100" dist="25400" dir="5400000" algn="ctr" rotWithShape="0">
                    <a:srgbClr val="6E747A">
                      <a:alpha val="43000"/>
                    </a:srgbClr>
                  </a:outerShdw>
                </a:effectLst>
              </a:rPr>
              <a:t>图片综合理解</a:t>
            </a:r>
            <a:r>
              <a:rPr lang="zh-CN" altLang="en-US" sz="3600" b="1" dirty="0">
                <a:ln w="0"/>
                <a:solidFill>
                  <a:schemeClr val="accent1"/>
                </a:solidFill>
                <a:effectLst>
                  <a:outerShdw blurRad="38100" dist="25400" dir="5400000" algn="ctr" rotWithShape="0">
                    <a:srgbClr val="6E747A">
                      <a:alpha val="43000"/>
                    </a:srgbClr>
                  </a:outerShdw>
                </a:effectLst>
              </a:rPr>
              <a:t>测试：</a:t>
            </a:r>
            <a:endParaRPr lang="en-US" altLang="zh-CN" sz="3600" b="1" dirty="0">
              <a:ln w="0"/>
              <a:solidFill>
                <a:schemeClr val="accent1"/>
              </a:solidFill>
              <a:effectLst>
                <a:outerShdw blurRad="38100" dist="25400" dir="5400000" algn="ctr" rotWithShape="0">
                  <a:srgbClr val="6E747A">
                    <a:alpha val="43000"/>
                  </a:srgbClr>
                </a:outerShdw>
              </a:effectLst>
            </a:endParaRPr>
          </a:p>
          <a:p>
            <a:endParaRPr lang="en-US" altLang="zh-CN" sz="3600" b="1" dirty="0">
              <a:ln w="0"/>
              <a:solidFill>
                <a:schemeClr val="accent1"/>
              </a:solidFill>
              <a:effectLst>
                <a:outerShdw blurRad="38100" dist="25400" dir="5400000" algn="ctr" rotWithShape="0">
                  <a:srgbClr val="6E747A">
                    <a:alpha val="43000"/>
                  </a:srgbClr>
                </a:outerShdw>
              </a:effectLst>
            </a:endParaRPr>
          </a:p>
          <a:p>
            <a:r>
              <a:rPr lang="zh-CN" altLang="en-US" sz="3600" b="1" dirty="0">
                <a:ln w="0"/>
                <a:solidFill>
                  <a:schemeClr val="accent1"/>
                </a:solidFill>
                <a:effectLst>
                  <a:outerShdw blurRad="38100" dist="25400" dir="5400000" algn="ctr" rotWithShape="0">
                    <a:srgbClr val="6E747A">
                      <a:alpha val="43000"/>
                    </a:srgbClr>
                  </a:outerShdw>
                </a:effectLst>
              </a:rPr>
              <a:t>案例：</a:t>
            </a:r>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简单数学题目识别和解答演示</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统计图表理解演示 （对比</a:t>
            </a:r>
            <a:r>
              <a:rPr lang="en-US" altLang="zh-CN" sz="3600" b="1" dirty="0" err="1">
                <a:ln w="0"/>
                <a:solidFill>
                  <a:schemeClr val="accent1"/>
                </a:solidFill>
                <a:effectLst>
                  <a:outerShdw blurRad="38100" dist="25400" dir="5400000" algn="ctr" rotWithShape="0">
                    <a:srgbClr val="6E747A">
                      <a:alpha val="43000"/>
                    </a:srgbClr>
                  </a:outerShdw>
                </a:effectLst>
              </a:rPr>
              <a:t>Llava</a:t>
            </a:r>
            <a:r>
              <a:rPr lang="zh-CN" altLang="en-US" sz="3600" b="1" dirty="0">
                <a:ln w="0"/>
                <a:solidFill>
                  <a:schemeClr val="accent1"/>
                </a:solidFill>
                <a:effectLst>
                  <a:outerShdw blurRad="38100" dist="25400" dir="5400000" algn="ctr" rotWithShape="0">
                    <a:srgbClr val="6E747A">
                      <a:alpha val="43000"/>
                    </a:srgbClr>
                  </a:outerShdw>
                </a:effectLst>
              </a:rPr>
              <a:t>的拉跨）</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狗狗品种识别演示</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照片拍摄地点识别演示</a:t>
            </a:r>
            <a:endParaRPr lang="en-US" altLang="zh-CN" sz="3600" b="1" dirty="0">
              <a:ln w="0"/>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039436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8D2C1-4F6C-224C-4AFF-AC98873344E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6690B4C-2907-C010-1394-D248265E78FC}"/>
              </a:ext>
            </a:extLst>
          </p:cNvPr>
          <p:cNvSpPr/>
          <p:nvPr/>
        </p:nvSpPr>
        <p:spPr>
          <a:xfrm>
            <a:off x="1131645" y="534122"/>
            <a:ext cx="10735568" cy="1200329"/>
          </a:xfrm>
          <a:prstGeom prst="rect">
            <a:avLst/>
          </a:prstGeom>
          <a:noFill/>
        </p:spPr>
        <p:txBody>
          <a:bodyPr wrap="none" lIns="91440" tIns="45720" rIns="91440" bIns="45720">
            <a:spAutoFit/>
          </a:bodyPr>
          <a:lstStyle/>
          <a:p>
            <a:r>
              <a:rPr lang="zh-CN" altLang="en-US" sz="7200" b="1" dirty="0">
                <a:ln w="0"/>
                <a:solidFill>
                  <a:srgbClr val="00B05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图片综合理解</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评测和建议</a:t>
            </a:r>
          </a:p>
        </p:txBody>
      </p:sp>
      <p:sp>
        <p:nvSpPr>
          <p:cNvPr id="6" name="Rectangle 5">
            <a:extLst>
              <a:ext uri="{FF2B5EF4-FFF2-40B4-BE49-F238E27FC236}">
                <a16:creationId xmlns:a16="http://schemas.microsoft.com/office/drawing/2014/main" id="{50580A9E-D685-0FF6-CB43-DE45BC4036BE}"/>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1BB13F2B-93D7-571E-59A2-A55D83106B37}"/>
              </a:ext>
            </a:extLst>
          </p:cNvPr>
          <p:cNvSpPr/>
          <p:nvPr/>
        </p:nvSpPr>
        <p:spPr>
          <a:xfrm>
            <a:off x="1125228" y="2100851"/>
            <a:ext cx="9924768" cy="3970318"/>
          </a:xfrm>
          <a:prstGeom prst="rect">
            <a:avLst/>
          </a:prstGeom>
          <a:noFill/>
        </p:spPr>
        <p:txBody>
          <a:bodyPr wrap="none" lIns="91440" tIns="45720" rIns="91440" bIns="45720">
            <a:spAutoFit/>
          </a:bodyPr>
          <a:lstStyle/>
          <a:p>
            <a:r>
              <a:rPr lang="zh-CN" altLang="en-US" sz="3600" b="1" dirty="0">
                <a:ln w="0"/>
                <a:solidFill>
                  <a:srgbClr val="00B050"/>
                </a:solidFill>
                <a:effectLst>
                  <a:outerShdw blurRad="38100" dist="25400" dir="5400000" algn="ctr" rotWithShape="0">
                    <a:srgbClr val="6E747A">
                      <a:alpha val="43000"/>
                    </a:srgbClr>
                  </a:outerShdw>
                </a:effectLst>
              </a:rPr>
              <a:t>图片综合理解</a:t>
            </a:r>
            <a:r>
              <a:rPr lang="zh-CN" altLang="en-US" sz="3600" b="1" dirty="0">
                <a:ln w="0"/>
                <a:solidFill>
                  <a:schemeClr val="accent1"/>
                </a:solidFill>
                <a:effectLst>
                  <a:outerShdw blurRad="38100" dist="25400" dir="5400000" algn="ctr" rotWithShape="0">
                    <a:srgbClr val="6E747A">
                      <a:alpha val="43000"/>
                    </a:srgbClr>
                  </a:outerShdw>
                </a:effectLst>
              </a:rPr>
              <a:t>测试：</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建议的图片综合理解提示词：</a:t>
            </a:r>
            <a:endParaRPr lang="en-US" altLang="zh-CN" sz="3600" b="1" dirty="0">
              <a:ln w="0"/>
              <a:solidFill>
                <a:schemeClr val="accent1"/>
              </a:solidFill>
              <a:effectLst>
                <a:outerShdw blurRad="38100" dist="25400" dir="5400000" algn="ctr" rotWithShape="0">
                  <a:srgbClr val="6E747A">
                    <a:alpha val="43000"/>
                  </a:srgbClr>
                </a:outerShdw>
              </a:effectLst>
            </a:endParaRPr>
          </a:p>
          <a:p>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2400" b="1" dirty="0">
                <a:ln w="0"/>
                <a:effectLst>
                  <a:outerShdw blurRad="38100" dist="25400" dir="5400000" algn="ctr" rotWithShape="0">
                    <a:srgbClr val="6E747A">
                      <a:alpha val="43000"/>
                    </a:srgbClr>
                  </a:outerShdw>
                </a:effectLst>
              </a:rPr>
              <a:t>You are an experienced assistant helping me understand images and photos.</a:t>
            </a:r>
          </a:p>
          <a:p>
            <a:r>
              <a:rPr lang="en-US" altLang="zh-CN" sz="2400" b="1" dirty="0">
                <a:ln w="0"/>
                <a:effectLst>
                  <a:outerShdw blurRad="38100" dist="25400" dir="5400000" algn="ctr" rotWithShape="0">
                    <a:srgbClr val="6E747A">
                      <a:alpha val="43000"/>
                    </a:srgbClr>
                  </a:outerShdw>
                </a:effectLst>
              </a:rPr>
              <a:t>I have provided an image with academic information or I have provided</a:t>
            </a:r>
          </a:p>
          <a:p>
            <a:r>
              <a:rPr lang="en-US" altLang="zh-CN" sz="2400" b="1" dirty="0">
                <a:ln w="0"/>
                <a:effectLst>
                  <a:outerShdw blurRad="38100" dist="25400" dir="5400000" algn="ctr" rotWithShape="0">
                    <a:srgbClr val="6E747A">
                      <a:alpha val="43000"/>
                    </a:srgbClr>
                  </a:outerShdw>
                </a:effectLst>
              </a:rPr>
              <a:t>a photo of the real world.  Describe the image and follow my instruction </a:t>
            </a:r>
          </a:p>
          <a:p>
            <a:r>
              <a:rPr lang="en-US" altLang="zh-CN" sz="2400" b="1" dirty="0">
                <a:ln w="0"/>
                <a:effectLst>
                  <a:outerShdw blurRad="38100" dist="25400" dir="5400000" algn="ctr" rotWithShape="0">
                    <a:srgbClr val="6E747A">
                      <a:alpha val="43000"/>
                    </a:srgbClr>
                  </a:outerShdw>
                </a:effectLst>
              </a:rPr>
              <a:t>and answer my questions concisely based on the provided image/photo.</a:t>
            </a:r>
          </a:p>
          <a:p>
            <a:endParaRPr lang="en-US" altLang="zh-CN" sz="2400" b="1" dirty="0">
              <a:ln w="0"/>
              <a:effectLst>
                <a:outerShdw blurRad="38100" dist="25400" dir="5400000" algn="ctr" rotWithShape="0">
                  <a:srgbClr val="6E747A">
                    <a:alpha val="43000"/>
                  </a:srgbClr>
                </a:outerShdw>
              </a:effectLst>
            </a:endParaRPr>
          </a:p>
          <a:p>
            <a:r>
              <a:rPr lang="zh-CN" altLang="en-US" sz="2400" b="1" dirty="0">
                <a:ln w="0"/>
                <a:effectLst>
                  <a:outerShdw blurRad="38100" dist="25400" dir="5400000" algn="ctr" rotWithShape="0">
                    <a:srgbClr val="6E747A">
                      <a:alpha val="43000"/>
                    </a:srgbClr>
                  </a:outerShdw>
                </a:effectLst>
              </a:rPr>
              <a:t>温度建议</a:t>
            </a:r>
            <a:r>
              <a:rPr lang="en-US" altLang="zh-CN" sz="2400" b="1" dirty="0">
                <a:ln w="0"/>
                <a:effectLst>
                  <a:outerShdw blurRad="38100" dist="25400" dir="5400000" algn="ctr" rotWithShape="0">
                    <a:srgbClr val="6E747A">
                      <a:alpha val="43000"/>
                    </a:srgbClr>
                  </a:outerShdw>
                </a:effectLst>
              </a:rPr>
              <a:t>0.3/0.4</a:t>
            </a:r>
          </a:p>
        </p:txBody>
      </p:sp>
    </p:spTree>
    <p:extLst>
      <p:ext uri="{BB962C8B-B14F-4D97-AF65-F5344CB8AC3E}">
        <p14:creationId xmlns:p14="http://schemas.microsoft.com/office/powerpoint/2010/main" val="3193730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8E4EF-5566-3ABC-6199-90D9F764ED1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8A9694B-E8E2-78C8-D89A-44B4367A6100}"/>
              </a:ext>
            </a:extLst>
          </p:cNvPr>
          <p:cNvSpPr/>
          <p:nvPr/>
        </p:nvSpPr>
        <p:spPr>
          <a:xfrm>
            <a:off x="1131645" y="534122"/>
            <a:ext cx="10735568" cy="1200329"/>
          </a:xfrm>
          <a:prstGeom prst="rect">
            <a:avLst/>
          </a:prstGeom>
          <a:noFill/>
        </p:spPr>
        <p:txBody>
          <a:bodyPr wrap="none" lIns="91440" tIns="45720" rIns="91440" bIns="45720">
            <a:spAutoFit/>
          </a:bodyPr>
          <a:lstStyle/>
          <a:p>
            <a:r>
              <a:rPr lang="zh-CN" altLang="en-US" sz="7200" b="1" dirty="0">
                <a:ln w="0"/>
                <a:solidFill>
                  <a:srgbClr val="00B05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图片综合理解</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评测和建议</a:t>
            </a:r>
          </a:p>
        </p:txBody>
      </p:sp>
      <p:sp>
        <p:nvSpPr>
          <p:cNvPr id="6" name="Rectangle 5">
            <a:extLst>
              <a:ext uri="{FF2B5EF4-FFF2-40B4-BE49-F238E27FC236}">
                <a16:creationId xmlns:a16="http://schemas.microsoft.com/office/drawing/2014/main" id="{0FA02277-607C-1F06-762C-C45578B3579D}"/>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1E376D45-B3FD-3764-E5AE-C471603222BF}"/>
              </a:ext>
            </a:extLst>
          </p:cNvPr>
          <p:cNvSpPr/>
          <p:nvPr/>
        </p:nvSpPr>
        <p:spPr>
          <a:xfrm>
            <a:off x="1125228" y="2100851"/>
            <a:ext cx="11146000" cy="3600986"/>
          </a:xfrm>
          <a:prstGeom prst="rect">
            <a:avLst/>
          </a:prstGeom>
          <a:noFill/>
        </p:spPr>
        <p:txBody>
          <a:bodyPr wrap="none" lIns="91440" tIns="45720" rIns="91440" bIns="45720">
            <a:spAutoFit/>
          </a:bodyPr>
          <a:lstStyle/>
          <a:p>
            <a:r>
              <a:rPr lang="zh-CN" altLang="en-US" sz="3600" b="1" dirty="0">
                <a:ln w="0"/>
                <a:solidFill>
                  <a:srgbClr val="00B050"/>
                </a:solidFill>
                <a:effectLst>
                  <a:outerShdw blurRad="38100" dist="25400" dir="5400000" algn="ctr" rotWithShape="0">
                    <a:srgbClr val="6E747A">
                      <a:alpha val="43000"/>
                    </a:srgbClr>
                  </a:outerShdw>
                </a:effectLst>
              </a:rPr>
              <a:t>图片综合理解</a:t>
            </a:r>
            <a:r>
              <a:rPr lang="zh-CN" altLang="en-US" sz="3600" b="1" dirty="0">
                <a:ln w="0"/>
                <a:solidFill>
                  <a:schemeClr val="accent1"/>
                </a:solidFill>
                <a:effectLst>
                  <a:outerShdw blurRad="38100" dist="25400" dir="5400000" algn="ctr" rotWithShape="0">
                    <a:srgbClr val="6E747A">
                      <a:alpha val="43000"/>
                    </a:srgbClr>
                  </a:outerShdw>
                </a:effectLst>
              </a:rPr>
              <a:t>测试：</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建议的图片综合理解提示词：</a:t>
            </a:r>
            <a:endParaRPr lang="en-US" altLang="zh-CN" sz="3600" b="1" dirty="0">
              <a:ln w="0"/>
              <a:solidFill>
                <a:schemeClr val="accent1"/>
              </a:solidFill>
              <a:effectLst>
                <a:outerShdw blurRad="38100" dist="25400" dir="5400000" algn="ctr" rotWithShape="0">
                  <a:srgbClr val="6E747A">
                    <a:alpha val="43000"/>
                  </a:srgbClr>
                </a:outerShdw>
              </a:effectLst>
            </a:endParaRPr>
          </a:p>
          <a:p>
            <a:endParaRPr lang="en-US" altLang="zh-CN" sz="3600" b="1" dirty="0">
              <a:ln w="0"/>
              <a:solidFill>
                <a:schemeClr val="accent1"/>
              </a:solidFill>
              <a:effectLst>
                <a:outerShdw blurRad="38100" dist="25400" dir="5400000" algn="ctr" rotWithShape="0">
                  <a:srgbClr val="6E747A">
                    <a:alpha val="43000"/>
                  </a:srgbClr>
                </a:outerShdw>
              </a:effectLst>
            </a:endParaRPr>
          </a:p>
          <a:p>
            <a:r>
              <a:rPr lang="zh-CN" altLang="en-US" sz="2400" b="1" dirty="0">
                <a:ln w="0"/>
                <a:effectLst>
                  <a:outerShdw blurRad="38100" dist="25400" dir="5400000" algn="ctr" rotWithShape="0">
                    <a:srgbClr val="6E747A">
                      <a:alpha val="43000"/>
                    </a:srgbClr>
                  </a:outerShdw>
                </a:effectLst>
              </a:rPr>
              <a:t>你是一位经验丰富的助理，能够帮助我理解图像和照片。</a:t>
            </a:r>
            <a:endParaRPr lang="en-US" altLang="zh-CN" sz="2400" b="1" dirty="0">
              <a:ln w="0"/>
              <a:effectLst>
                <a:outerShdw blurRad="38100" dist="25400" dir="5400000" algn="ctr" rotWithShape="0">
                  <a:srgbClr val="6E747A">
                    <a:alpha val="43000"/>
                  </a:srgbClr>
                </a:outerShdw>
              </a:effectLst>
            </a:endParaRPr>
          </a:p>
          <a:p>
            <a:r>
              <a:rPr lang="zh-CN" altLang="en-US" sz="2400" b="1" dirty="0">
                <a:ln w="0"/>
                <a:effectLst>
                  <a:outerShdw blurRad="38100" dist="25400" dir="5400000" algn="ctr" rotWithShape="0">
                    <a:srgbClr val="6E747A">
                      <a:alpha val="43000"/>
                    </a:srgbClr>
                  </a:outerShdw>
                </a:effectLst>
              </a:rPr>
              <a:t>我提供了一张包含学术信息的图像，或者提供了一张现实世界的照片。</a:t>
            </a:r>
            <a:endParaRPr lang="en-US" altLang="zh-CN" sz="2400" b="1" dirty="0">
              <a:ln w="0"/>
              <a:effectLst>
                <a:outerShdw blurRad="38100" dist="25400" dir="5400000" algn="ctr" rotWithShape="0">
                  <a:srgbClr val="6E747A">
                    <a:alpha val="43000"/>
                  </a:srgbClr>
                </a:outerShdw>
              </a:effectLst>
            </a:endParaRPr>
          </a:p>
          <a:p>
            <a:r>
              <a:rPr lang="zh-CN" altLang="en-US" sz="2400" b="1" dirty="0">
                <a:ln w="0"/>
                <a:effectLst>
                  <a:outerShdw blurRad="38100" dist="25400" dir="5400000" algn="ctr" rotWithShape="0">
                    <a:srgbClr val="6E747A">
                      <a:alpha val="43000"/>
                    </a:srgbClr>
                  </a:outerShdw>
                </a:effectLst>
              </a:rPr>
              <a:t>请按照我的指示，描述图像，并根据提供的图像</a:t>
            </a:r>
            <a:r>
              <a:rPr lang="en-US" altLang="zh-CN" sz="2400" b="1" dirty="0">
                <a:ln w="0"/>
                <a:effectLst>
                  <a:outerShdw blurRad="38100" dist="25400" dir="5400000" algn="ctr" rotWithShape="0">
                    <a:srgbClr val="6E747A">
                      <a:alpha val="43000"/>
                    </a:srgbClr>
                  </a:outerShdw>
                </a:effectLst>
              </a:rPr>
              <a:t>/</a:t>
            </a:r>
            <a:r>
              <a:rPr lang="zh-CN" altLang="en-US" sz="2400" b="1" dirty="0">
                <a:ln w="0"/>
                <a:effectLst>
                  <a:outerShdw blurRad="38100" dist="25400" dir="5400000" algn="ctr" rotWithShape="0">
                    <a:srgbClr val="6E747A">
                      <a:alpha val="43000"/>
                    </a:srgbClr>
                  </a:outerShdw>
                </a:effectLst>
              </a:rPr>
              <a:t>照片简明扼要地回答我的问题。</a:t>
            </a:r>
            <a:endParaRPr lang="en-US" altLang="zh-CN" sz="2400" b="1" dirty="0">
              <a:ln w="0"/>
              <a:effectLst>
                <a:outerShdw blurRad="38100" dist="25400" dir="5400000" algn="ctr" rotWithShape="0">
                  <a:srgbClr val="6E747A">
                    <a:alpha val="43000"/>
                  </a:srgbClr>
                </a:outerShdw>
              </a:effectLst>
            </a:endParaRPr>
          </a:p>
          <a:p>
            <a:endParaRPr lang="en-US" altLang="zh-CN" sz="2400" b="1" dirty="0">
              <a:ln w="0"/>
              <a:effectLst>
                <a:outerShdw blurRad="38100" dist="25400" dir="5400000" algn="ctr" rotWithShape="0">
                  <a:srgbClr val="6E747A">
                    <a:alpha val="43000"/>
                  </a:srgbClr>
                </a:outerShdw>
              </a:effectLst>
            </a:endParaRPr>
          </a:p>
          <a:p>
            <a:r>
              <a:rPr lang="zh-CN" altLang="en-US" sz="2400" b="1" dirty="0">
                <a:ln w="0"/>
                <a:effectLst>
                  <a:outerShdw blurRad="38100" dist="25400" dir="5400000" algn="ctr" rotWithShape="0">
                    <a:srgbClr val="6E747A">
                      <a:alpha val="43000"/>
                    </a:srgbClr>
                  </a:outerShdw>
                </a:effectLst>
              </a:rPr>
              <a:t>温度建议</a:t>
            </a:r>
            <a:r>
              <a:rPr lang="en-US" altLang="zh-CN" sz="2400" b="1" dirty="0">
                <a:ln w="0"/>
                <a:effectLst>
                  <a:outerShdw blurRad="38100" dist="25400" dir="5400000" algn="ctr" rotWithShape="0">
                    <a:srgbClr val="6E747A">
                      <a:alpha val="43000"/>
                    </a:srgbClr>
                  </a:outerShdw>
                </a:effectLst>
              </a:rPr>
              <a:t>0.3/0.4</a:t>
            </a:r>
          </a:p>
        </p:txBody>
      </p:sp>
    </p:spTree>
    <p:extLst>
      <p:ext uri="{BB962C8B-B14F-4D97-AF65-F5344CB8AC3E}">
        <p14:creationId xmlns:p14="http://schemas.microsoft.com/office/powerpoint/2010/main" val="449539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F91A3-5DD0-FA73-FD12-11AC09F017A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5369A77-715A-79FC-80ED-48145147592E}"/>
              </a:ext>
            </a:extLst>
          </p:cNvPr>
          <p:cNvSpPr/>
          <p:nvPr/>
        </p:nvSpPr>
        <p:spPr>
          <a:xfrm>
            <a:off x="1131645" y="534122"/>
            <a:ext cx="10777309" cy="1200329"/>
          </a:xfrm>
          <a:prstGeom prst="rect">
            <a:avLst/>
          </a:prstGeom>
          <a:noFill/>
        </p:spPr>
        <p:txBody>
          <a:bodyPr wrap="none" lIns="91440" tIns="45720" rIns="91440" bIns="45720">
            <a:spAutoFit/>
          </a:bodyPr>
          <a:lstStyle/>
          <a:p>
            <a:r>
              <a:rPr lang="zh-CN" altLang="en-US" sz="7200" b="1" dirty="0">
                <a:ln w="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小说</a:t>
            </a:r>
            <a:r>
              <a:rPr lang="en-US" altLang="zh-CN" sz="7200" b="1" dirty="0">
                <a:ln w="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r>
              <a:rPr lang="zh-CN" altLang="en-US" sz="7200" b="1" dirty="0">
                <a:ln w="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文学文本</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评测和建议</a:t>
            </a:r>
          </a:p>
        </p:txBody>
      </p:sp>
      <p:sp>
        <p:nvSpPr>
          <p:cNvPr id="6" name="Rectangle 5">
            <a:extLst>
              <a:ext uri="{FF2B5EF4-FFF2-40B4-BE49-F238E27FC236}">
                <a16:creationId xmlns:a16="http://schemas.microsoft.com/office/drawing/2014/main" id="{E12107D4-C3AF-E625-AD54-203779A984EE}"/>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3FEB6F62-0E7D-5532-7D85-F7AC65734239}"/>
              </a:ext>
            </a:extLst>
          </p:cNvPr>
          <p:cNvSpPr/>
          <p:nvPr/>
        </p:nvSpPr>
        <p:spPr>
          <a:xfrm>
            <a:off x="1125228" y="2100851"/>
            <a:ext cx="10331290" cy="3970318"/>
          </a:xfrm>
          <a:prstGeom prst="rect">
            <a:avLst/>
          </a:prstGeom>
          <a:noFill/>
        </p:spPr>
        <p:txBody>
          <a:bodyPr wrap="none" lIns="91440" tIns="45720" rIns="91440" bIns="45720">
            <a:spAutoFit/>
          </a:bodyPr>
          <a:lstStyle/>
          <a:p>
            <a:r>
              <a:rPr lang="zh-CN" altLang="en-US" sz="3600" b="1" dirty="0">
                <a:ln w="0"/>
                <a:solidFill>
                  <a:srgbClr val="0070C0"/>
                </a:solidFill>
                <a:effectLst>
                  <a:outerShdw blurRad="38100" dist="25400" dir="5400000" algn="ctr" rotWithShape="0">
                    <a:srgbClr val="6E747A">
                      <a:alpha val="43000"/>
                    </a:srgbClr>
                  </a:outerShdw>
                </a:effectLst>
              </a:rPr>
              <a:t>小说</a:t>
            </a:r>
            <a:r>
              <a:rPr lang="en-US" altLang="zh-CN" sz="3600" b="1" dirty="0">
                <a:ln w="0"/>
                <a:solidFill>
                  <a:srgbClr val="0070C0"/>
                </a:solidFill>
                <a:effectLst>
                  <a:outerShdw blurRad="38100" dist="25400" dir="5400000" algn="ctr" rotWithShape="0">
                    <a:srgbClr val="6E747A">
                      <a:alpha val="43000"/>
                    </a:srgbClr>
                  </a:outerShdw>
                </a:effectLst>
              </a:rPr>
              <a:t>/</a:t>
            </a:r>
            <a:r>
              <a:rPr lang="zh-CN" altLang="en-US" sz="3600" b="1" dirty="0">
                <a:ln w="0"/>
                <a:solidFill>
                  <a:srgbClr val="0070C0"/>
                </a:solidFill>
                <a:effectLst>
                  <a:outerShdw blurRad="38100" dist="25400" dir="5400000" algn="ctr" rotWithShape="0">
                    <a:srgbClr val="6E747A">
                      <a:alpha val="43000"/>
                    </a:srgbClr>
                  </a:outerShdw>
                </a:effectLst>
              </a:rPr>
              <a:t>文学类文本写作</a:t>
            </a:r>
            <a:r>
              <a:rPr lang="zh-CN" altLang="en-US" sz="3600" b="1" dirty="0">
                <a:ln w="0"/>
                <a:solidFill>
                  <a:schemeClr val="accent1"/>
                </a:solidFill>
                <a:effectLst>
                  <a:outerShdw blurRad="38100" dist="25400" dir="5400000" algn="ctr" rotWithShape="0">
                    <a:srgbClr val="6E747A">
                      <a:alpha val="43000"/>
                    </a:srgbClr>
                  </a:outerShdw>
                </a:effectLst>
              </a:rPr>
              <a:t>评测：</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天梯图：</a:t>
            </a:r>
            <a:r>
              <a:rPr lang="en-US" altLang="zh-CN" sz="3600" b="1" dirty="0">
                <a:ln w="0"/>
                <a:solidFill>
                  <a:schemeClr val="accent1"/>
                </a:solidFill>
                <a:effectLst>
                  <a:outerShdw blurRad="38100" dist="25400" dir="5400000" algn="ctr" rotWithShape="0">
                    <a:srgbClr val="6E747A">
                      <a:alpha val="43000"/>
                    </a:srgbClr>
                  </a:outerShdw>
                </a:effectLst>
              </a:rPr>
              <a:t>Gemma 27B &gt;= DS Distill 32B = 4o &gt;&gt; Phi 4</a:t>
            </a:r>
          </a:p>
          <a:p>
            <a:r>
              <a:rPr lang="en-US" altLang="zh-CN" sz="3600" b="1" dirty="0">
                <a:ln w="0"/>
                <a:solidFill>
                  <a:schemeClr val="accent1"/>
                </a:solidFill>
                <a:effectLst>
                  <a:outerShdw blurRad="38100" dist="25400" dir="5400000" algn="ctr" rotWithShape="0">
                    <a:srgbClr val="6E747A">
                      <a:alpha val="43000"/>
                    </a:srgbClr>
                  </a:outerShdw>
                </a:effectLst>
              </a:rPr>
              <a:t>· Gemma</a:t>
            </a:r>
            <a:r>
              <a:rPr lang="zh-CN" altLang="en-US" sz="3600" b="1" dirty="0">
                <a:ln w="0"/>
                <a:solidFill>
                  <a:schemeClr val="accent1"/>
                </a:solidFill>
                <a:effectLst>
                  <a:outerShdw blurRad="38100" dist="25400" dir="5400000" algn="ctr" rotWithShape="0">
                    <a:srgbClr val="6E747A">
                      <a:alpha val="43000"/>
                    </a:srgbClr>
                  </a:outerShdw>
                </a:effectLst>
              </a:rPr>
              <a:t> </a:t>
            </a:r>
            <a:r>
              <a:rPr lang="en-US" altLang="zh-CN" sz="3600" b="1" dirty="0">
                <a:ln w="0"/>
                <a:solidFill>
                  <a:schemeClr val="accent1"/>
                </a:solidFill>
                <a:effectLst>
                  <a:outerShdw blurRad="38100" dist="25400" dir="5400000" algn="ctr" rotWithShape="0">
                    <a:srgbClr val="6E747A">
                      <a:alpha val="43000"/>
                    </a:srgbClr>
                  </a:outerShdw>
                </a:effectLst>
              </a:rPr>
              <a:t>3</a:t>
            </a:r>
            <a:r>
              <a:rPr lang="zh-CN" altLang="en-US" sz="3600" b="1" dirty="0">
                <a:ln w="0"/>
                <a:solidFill>
                  <a:schemeClr val="accent1"/>
                </a:solidFill>
                <a:effectLst>
                  <a:outerShdw blurRad="38100" dist="25400" dir="5400000" algn="ctr" rotWithShape="0">
                    <a:srgbClr val="6E747A">
                      <a:alpha val="43000"/>
                    </a:srgbClr>
                  </a:outerShdw>
                </a:effectLst>
              </a:rPr>
              <a:t> 的文学类写作能力无需多言，</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谷歌在写作方面还是有非常非常有实力的。</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仍然，擅长长篇文本的写作</a:t>
            </a:r>
            <a:r>
              <a:rPr lang="en-US" altLang="zh-CN" sz="3600" b="1" dirty="0">
                <a:ln w="0"/>
                <a:solidFill>
                  <a:schemeClr val="accent1"/>
                </a:solidFill>
                <a:effectLst>
                  <a:outerShdw blurRad="38100" dist="25400" dir="5400000" algn="ctr" rotWithShape="0">
                    <a:srgbClr val="6E747A">
                      <a:alpha val="43000"/>
                    </a:srgbClr>
                  </a:outerShdw>
                </a:effectLst>
              </a:rPr>
              <a:t>(</a:t>
            </a:r>
            <a:r>
              <a:rPr lang="zh-CN" altLang="en-US" sz="3600" b="1" dirty="0">
                <a:ln w="0"/>
                <a:solidFill>
                  <a:schemeClr val="accent1"/>
                </a:solidFill>
                <a:effectLst>
                  <a:outerShdw blurRad="38100" dist="25400" dir="5400000" algn="ctr" rotWithShape="0">
                    <a:srgbClr val="6E747A">
                      <a:alpha val="43000"/>
                    </a:srgbClr>
                  </a:outerShdw>
                </a:effectLst>
              </a:rPr>
              <a:t>尤英文</a:t>
            </a:r>
            <a:r>
              <a:rPr lang="en-US" altLang="zh-CN" sz="3600" b="1" dirty="0">
                <a:ln w="0"/>
                <a:solidFill>
                  <a:schemeClr val="accent1"/>
                </a:solidFill>
                <a:effectLst>
                  <a:outerShdw blurRad="38100" dist="25400" dir="5400000" algn="ctr" rotWithShape="0">
                    <a:srgbClr val="6E747A">
                      <a:alpha val="43000"/>
                    </a:srgbClr>
                  </a:outerShdw>
                </a:effectLst>
              </a:rPr>
              <a:t>)</a:t>
            </a:r>
            <a:r>
              <a:rPr lang="zh-CN" altLang="en-US" sz="3600" b="1" dirty="0">
                <a:ln w="0"/>
                <a:solidFill>
                  <a:schemeClr val="accent1"/>
                </a:solidFill>
                <a:effectLst>
                  <a:outerShdw blurRad="38100" dist="25400" dir="5400000" algn="ctr" rotWithShape="0">
                    <a:srgbClr val="6E747A">
                      <a:alpha val="43000"/>
                    </a:srgbClr>
                  </a:outerShdw>
                </a:effectLst>
              </a:rPr>
              <a:t>和修改，</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但是不擅长角色扮演</a:t>
            </a:r>
            <a:r>
              <a:rPr lang="en-US" altLang="zh-CN" sz="3600" b="1" dirty="0">
                <a:ln w="0"/>
                <a:solidFill>
                  <a:schemeClr val="accent1"/>
                </a:solidFill>
                <a:effectLst>
                  <a:outerShdw blurRad="38100" dist="25400" dir="5400000" algn="ctr" rotWithShape="0">
                    <a:srgbClr val="6E747A">
                      <a:alpha val="43000"/>
                    </a:srgbClr>
                  </a:outerShdw>
                </a:effectLst>
              </a:rPr>
              <a:t>(</a:t>
            </a:r>
            <a:r>
              <a:rPr lang="en-US" altLang="zh-CN" sz="3600" b="1" dirty="0" err="1">
                <a:ln w="0"/>
                <a:solidFill>
                  <a:schemeClr val="accent1"/>
                </a:solidFill>
                <a:effectLst>
                  <a:outerShdw blurRad="38100" dist="25400" dir="5400000" algn="ctr" rotWithShape="0">
                    <a:srgbClr val="6E747A">
                      <a:alpha val="43000"/>
                    </a:srgbClr>
                  </a:outerShdw>
                </a:effectLst>
              </a:rPr>
              <a:t>Smegmma</a:t>
            </a:r>
            <a:r>
              <a:rPr lang="zh-CN" altLang="en-US" sz="3600" b="1" dirty="0">
                <a:ln w="0"/>
                <a:solidFill>
                  <a:schemeClr val="accent1"/>
                </a:solidFill>
                <a:effectLst>
                  <a:outerShdw blurRad="38100" dist="25400" dir="5400000" algn="ctr" rotWithShape="0">
                    <a:srgbClr val="6E747A">
                      <a:alpha val="43000"/>
                    </a:srgbClr>
                  </a:outerShdw>
                </a:effectLst>
              </a:rPr>
              <a:t>你值得拥有</a:t>
            </a:r>
            <a:r>
              <a:rPr lang="en-US" altLang="zh-CN" sz="3600" b="1" dirty="0">
                <a:ln w="0"/>
                <a:solidFill>
                  <a:schemeClr val="accent1"/>
                </a:solidFill>
                <a:effectLst>
                  <a:outerShdw blurRad="38100" dist="25400" dir="5400000" algn="ctr" rotWithShape="0">
                    <a:srgbClr val="6E747A">
                      <a:alpha val="43000"/>
                    </a:srgbClr>
                  </a:outerShdw>
                </a:effectLst>
              </a:rPr>
              <a:t>)</a:t>
            </a:r>
          </a:p>
          <a:p>
            <a:endParaRPr lang="en-US" altLang="zh-CN" sz="3600" b="1"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02025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D2A98-01A5-EB66-44C8-27A8FE8531D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B4F0945-1671-F2C5-6F25-063719FAEE13}"/>
              </a:ext>
            </a:extLst>
          </p:cNvPr>
          <p:cNvSpPr/>
          <p:nvPr/>
        </p:nvSpPr>
        <p:spPr>
          <a:xfrm>
            <a:off x="1131645" y="534122"/>
            <a:ext cx="10735568" cy="1200329"/>
          </a:xfrm>
          <a:prstGeom prst="rect">
            <a:avLst/>
          </a:prstGeom>
          <a:noFill/>
        </p:spPr>
        <p:txBody>
          <a:bodyPr wrap="none" lIns="91440" tIns="45720" rIns="91440" bIns="45720">
            <a:spAutoFit/>
          </a:bodyPr>
          <a:lstStyle/>
          <a:p>
            <a:r>
              <a:rPr lang="zh-CN" altLang="en-US" sz="7200" b="1" dirty="0">
                <a:ln w="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小说</a:t>
            </a:r>
            <a:r>
              <a:rPr lang="en-US" altLang="zh-CN" sz="7200" b="1" dirty="0">
                <a:ln w="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r>
              <a:rPr lang="zh-CN" altLang="en-US" sz="7200" b="1" dirty="0">
                <a:ln w="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文学文本</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评测和建议</a:t>
            </a:r>
          </a:p>
        </p:txBody>
      </p:sp>
      <p:sp>
        <p:nvSpPr>
          <p:cNvPr id="6" name="Rectangle 5">
            <a:extLst>
              <a:ext uri="{FF2B5EF4-FFF2-40B4-BE49-F238E27FC236}">
                <a16:creationId xmlns:a16="http://schemas.microsoft.com/office/drawing/2014/main" id="{A4585F77-44F4-476E-94CD-3F17DB5E787F}"/>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69F6DC3D-3080-BF0A-1A47-A3F7B0D707C3}"/>
              </a:ext>
            </a:extLst>
          </p:cNvPr>
          <p:cNvSpPr/>
          <p:nvPr/>
        </p:nvSpPr>
        <p:spPr>
          <a:xfrm>
            <a:off x="1125228" y="2100851"/>
            <a:ext cx="6380273" cy="2862322"/>
          </a:xfrm>
          <a:prstGeom prst="rect">
            <a:avLst/>
          </a:prstGeom>
          <a:noFill/>
        </p:spPr>
        <p:txBody>
          <a:bodyPr wrap="none" lIns="91440" tIns="45720" rIns="91440" bIns="45720">
            <a:spAutoFit/>
          </a:bodyPr>
          <a:lstStyle/>
          <a:p>
            <a:r>
              <a:rPr lang="zh-CN" altLang="en-US" sz="3600" b="1" dirty="0">
                <a:ln w="0"/>
                <a:solidFill>
                  <a:srgbClr val="0070C0"/>
                </a:solidFill>
                <a:effectLst>
                  <a:outerShdw blurRad="38100" dist="25400" dir="5400000" algn="ctr" rotWithShape="0">
                    <a:srgbClr val="6E747A">
                      <a:alpha val="43000"/>
                    </a:srgbClr>
                  </a:outerShdw>
                </a:effectLst>
              </a:rPr>
              <a:t>小说</a:t>
            </a:r>
            <a:r>
              <a:rPr lang="en-US" altLang="zh-CN" sz="3600" b="1" dirty="0">
                <a:ln w="0"/>
                <a:solidFill>
                  <a:srgbClr val="0070C0"/>
                </a:solidFill>
                <a:effectLst>
                  <a:outerShdw blurRad="38100" dist="25400" dir="5400000" algn="ctr" rotWithShape="0">
                    <a:srgbClr val="6E747A">
                      <a:alpha val="43000"/>
                    </a:srgbClr>
                  </a:outerShdw>
                </a:effectLst>
              </a:rPr>
              <a:t>/</a:t>
            </a:r>
            <a:r>
              <a:rPr lang="zh-CN" altLang="en-US" sz="3600" b="1" dirty="0">
                <a:ln w="0"/>
                <a:solidFill>
                  <a:srgbClr val="0070C0"/>
                </a:solidFill>
                <a:effectLst>
                  <a:outerShdw blurRad="38100" dist="25400" dir="5400000" algn="ctr" rotWithShape="0">
                    <a:srgbClr val="6E747A">
                      <a:alpha val="43000"/>
                    </a:srgbClr>
                  </a:outerShdw>
                </a:effectLst>
              </a:rPr>
              <a:t>文学类文本写作</a:t>
            </a:r>
            <a:r>
              <a:rPr lang="zh-CN" altLang="en-US" sz="3600" b="1" dirty="0">
                <a:ln w="0"/>
                <a:solidFill>
                  <a:schemeClr val="accent1"/>
                </a:solidFill>
                <a:effectLst>
                  <a:outerShdw blurRad="38100" dist="25400" dir="5400000" algn="ctr" rotWithShape="0">
                    <a:srgbClr val="6E747A">
                      <a:alpha val="43000"/>
                    </a:srgbClr>
                  </a:outerShdw>
                </a:effectLst>
              </a:rPr>
              <a:t>评测：</a:t>
            </a:r>
            <a:endParaRPr lang="en-US" altLang="zh-CN" sz="3600" b="1" dirty="0">
              <a:ln w="0"/>
              <a:solidFill>
                <a:schemeClr val="accent1"/>
              </a:solidFill>
              <a:effectLst>
                <a:outerShdw blurRad="38100" dist="25400" dir="5400000" algn="ctr" rotWithShape="0">
                  <a:srgbClr val="6E747A">
                    <a:alpha val="43000"/>
                  </a:srgbClr>
                </a:outerShdw>
              </a:effectLst>
            </a:endParaRPr>
          </a:p>
          <a:p>
            <a:endParaRPr lang="en-US" altLang="zh-CN" sz="3600" b="1" dirty="0">
              <a:ln w="0"/>
              <a:solidFill>
                <a:schemeClr val="accent1"/>
              </a:solidFill>
              <a:effectLst>
                <a:outerShdw blurRad="38100" dist="25400" dir="5400000" algn="ctr" rotWithShape="0">
                  <a:srgbClr val="6E747A">
                    <a:alpha val="43000"/>
                  </a:srgbClr>
                </a:outerShdw>
              </a:effectLst>
            </a:endParaRPr>
          </a:p>
          <a:p>
            <a:r>
              <a:rPr lang="zh-CN" altLang="en-US" sz="3600" b="1" dirty="0">
                <a:ln w="0"/>
                <a:solidFill>
                  <a:schemeClr val="accent1"/>
                </a:solidFill>
                <a:effectLst>
                  <a:outerShdw blurRad="38100" dist="25400" dir="5400000" algn="ctr" rotWithShape="0">
                    <a:srgbClr val="6E747A">
                      <a:alpha val="43000"/>
                    </a:srgbClr>
                  </a:outerShdw>
                </a:effectLst>
              </a:rPr>
              <a:t>案例：</a:t>
            </a:r>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中文武侠小说片段撰写</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英文科幻小说完整撰写</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片尾彩蛋</a:t>
            </a:r>
            <a:endParaRPr lang="en-US" altLang="zh-CN" sz="3600" b="1" dirty="0">
              <a:ln w="0"/>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1220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9DD14-0814-C4A3-1F7C-BB06A62DFBD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719E1DA-4B57-4829-D5D1-59652BFF27A5}"/>
              </a:ext>
            </a:extLst>
          </p:cNvPr>
          <p:cNvSpPr/>
          <p:nvPr/>
        </p:nvSpPr>
        <p:spPr>
          <a:xfrm>
            <a:off x="1131645" y="534122"/>
            <a:ext cx="10735568" cy="1200329"/>
          </a:xfrm>
          <a:prstGeom prst="rect">
            <a:avLst/>
          </a:prstGeom>
          <a:noFill/>
        </p:spPr>
        <p:txBody>
          <a:bodyPr wrap="none" lIns="91440" tIns="45720" rIns="91440" bIns="45720">
            <a:spAutoFit/>
          </a:bodyPr>
          <a:lstStyle/>
          <a:p>
            <a:r>
              <a:rPr lang="zh-CN" altLang="en-US" sz="7200" b="1" dirty="0">
                <a:ln w="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翻译</a:t>
            </a:r>
            <a:r>
              <a:rPr lang="en-US" altLang="zh-CN" sz="7200" b="1" dirty="0">
                <a:ln w="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t>
            </a:r>
            <a:r>
              <a:rPr lang="zh-CN" altLang="en-US" sz="7200" b="1" dirty="0">
                <a:ln w="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文本推理</a:t>
            </a:r>
            <a:r>
              <a:rPr lang="zh-CN" altLang="en-US" sz="72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评测和建议</a:t>
            </a:r>
          </a:p>
        </p:txBody>
      </p:sp>
      <p:sp>
        <p:nvSpPr>
          <p:cNvPr id="6" name="Rectangle 5">
            <a:extLst>
              <a:ext uri="{FF2B5EF4-FFF2-40B4-BE49-F238E27FC236}">
                <a16:creationId xmlns:a16="http://schemas.microsoft.com/office/drawing/2014/main" id="{C7B09107-D781-3EA8-DAD8-7E56A35E0537}"/>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4" name="Rectangle 3">
            <a:extLst>
              <a:ext uri="{FF2B5EF4-FFF2-40B4-BE49-F238E27FC236}">
                <a16:creationId xmlns:a16="http://schemas.microsoft.com/office/drawing/2014/main" id="{BB7D6286-A580-3225-1EAE-E9BC45AACD17}"/>
              </a:ext>
            </a:extLst>
          </p:cNvPr>
          <p:cNvSpPr/>
          <p:nvPr/>
        </p:nvSpPr>
        <p:spPr>
          <a:xfrm>
            <a:off x="1125228" y="2100851"/>
            <a:ext cx="11249426" cy="3600986"/>
          </a:xfrm>
          <a:prstGeom prst="rect">
            <a:avLst/>
          </a:prstGeom>
          <a:noFill/>
        </p:spPr>
        <p:txBody>
          <a:bodyPr wrap="none" lIns="91440" tIns="45720" rIns="91440" bIns="45720">
            <a:spAutoFit/>
          </a:bodyPr>
          <a:lstStyle/>
          <a:p>
            <a:r>
              <a:rPr lang="zh-CN" altLang="en-US" sz="3600" b="1" dirty="0">
                <a:ln w="0"/>
                <a:solidFill>
                  <a:srgbClr val="0070C0"/>
                </a:solidFill>
                <a:effectLst>
                  <a:outerShdw blurRad="38100" dist="25400" dir="5400000" algn="ctr" rotWithShape="0">
                    <a:srgbClr val="6E747A">
                      <a:alpha val="43000"/>
                    </a:srgbClr>
                  </a:outerShdw>
                </a:effectLst>
              </a:rPr>
              <a:t>小说</a:t>
            </a:r>
            <a:r>
              <a:rPr lang="en-US" altLang="zh-CN" sz="3600" b="1" dirty="0">
                <a:ln w="0"/>
                <a:solidFill>
                  <a:srgbClr val="0070C0"/>
                </a:solidFill>
                <a:effectLst>
                  <a:outerShdw blurRad="38100" dist="25400" dir="5400000" algn="ctr" rotWithShape="0">
                    <a:srgbClr val="6E747A">
                      <a:alpha val="43000"/>
                    </a:srgbClr>
                  </a:outerShdw>
                </a:effectLst>
              </a:rPr>
              <a:t>/</a:t>
            </a:r>
            <a:r>
              <a:rPr lang="zh-CN" altLang="en-US" sz="3600" b="1" dirty="0">
                <a:ln w="0"/>
                <a:solidFill>
                  <a:srgbClr val="0070C0"/>
                </a:solidFill>
                <a:effectLst>
                  <a:outerShdw blurRad="38100" dist="25400" dir="5400000" algn="ctr" rotWithShape="0">
                    <a:srgbClr val="6E747A">
                      <a:alpha val="43000"/>
                    </a:srgbClr>
                  </a:outerShdw>
                </a:effectLst>
              </a:rPr>
              <a:t>文学类文本写作</a:t>
            </a:r>
            <a:r>
              <a:rPr lang="zh-CN" altLang="en-US" sz="3600" b="1" dirty="0">
                <a:ln w="0"/>
                <a:solidFill>
                  <a:schemeClr val="accent1"/>
                </a:solidFill>
                <a:effectLst>
                  <a:outerShdw blurRad="38100" dist="25400" dir="5400000" algn="ctr" rotWithShape="0">
                    <a:srgbClr val="6E747A">
                      <a:alpha val="43000"/>
                    </a:srgbClr>
                  </a:outerShdw>
                </a:effectLst>
              </a:rPr>
              <a:t>评测：</a:t>
            </a:r>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3600" b="1" dirty="0">
                <a:ln w="0"/>
                <a:solidFill>
                  <a:schemeClr val="accent1"/>
                </a:solidFill>
                <a:effectLst>
                  <a:outerShdw blurRad="38100" dist="25400" dir="5400000" algn="ctr" rotWithShape="0">
                    <a:srgbClr val="6E747A">
                      <a:alpha val="43000"/>
                    </a:srgbClr>
                  </a:outerShdw>
                </a:effectLst>
              </a:rPr>
              <a:t>· </a:t>
            </a:r>
            <a:r>
              <a:rPr lang="zh-CN" altLang="en-US" sz="3600" b="1" dirty="0">
                <a:ln w="0"/>
                <a:solidFill>
                  <a:schemeClr val="accent1"/>
                </a:solidFill>
                <a:effectLst>
                  <a:outerShdw blurRad="38100" dist="25400" dir="5400000" algn="ctr" rotWithShape="0">
                    <a:srgbClr val="6E747A">
                      <a:alpha val="43000"/>
                    </a:srgbClr>
                  </a:outerShdw>
                </a:effectLst>
              </a:rPr>
              <a:t>建议的文学类文本写作提示词：</a:t>
            </a:r>
            <a:endParaRPr lang="en-US" altLang="zh-CN" sz="3600" b="1" dirty="0">
              <a:ln w="0"/>
              <a:solidFill>
                <a:schemeClr val="accent1"/>
              </a:solidFill>
              <a:effectLst>
                <a:outerShdw blurRad="38100" dist="25400" dir="5400000" algn="ctr" rotWithShape="0">
                  <a:srgbClr val="6E747A">
                    <a:alpha val="43000"/>
                  </a:srgbClr>
                </a:outerShdw>
              </a:effectLst>
            </a:endParaRPr>
          </a:p>
          <a:p>
            <a:endParaRPr lang="en-US" altLang="zh-CN" sz="3600" b="1" dirty="0">
              <a:ln w="0"/>
              <a:solidFill>
                <a:schemeClr val="accent1"/>
              </a:solidFill>
              <a:effectLst>
                <a:outerShdw blurRad="38100" dist="25400" dir="5400000" algn="ctr" rotWithShape="0">
                  <a:srgbClr val="6E747A">
                    <a:alpha val="43000"/>
                  </a:srgbClr>
                </a:outerShdw>
              </a:effectLst>
            </a:endParaRPr>
          </a:p>
          <a:p>
            <a:r>
              <a:rPr lang="en-US" altLang="zh-CN" sz="2000" b="1" dirty="0">
                <a:ln w="0"/>
                <a:effectLst>
                  <a:outerShdw blurRad="38100" dist="25400" dir="5400000" algn="ctr" rotWithShape="0">
                    <a:srgbClr val="6E747A">
                      <a:alpha val="43000"/>
                    </a:srgbClr>
                  </a:outerShdw>
                </a:effectLst>
              </a:rPr>
              <a:t>You are an exceptional English novelist. You describe details, show characters, allude to society, and </a:t>
            </a:r>
          </a:p>
          <a:p>
            <a:r>
              <a:rPr lang="en-US" altLang="zh-CN" sz="2000" b="1" dirty="0">
                <a:ln w="0"/>
                <a:effectLst>
                  <a:outerShdw blurRad="38100" dist="25400" dir="5400000" algn="ctr" rotWithShape="0">
                    <a:srgbClr val="6E747A">
                      <a:alpha val="43000"/>
                    </a:srgbClr>
                  </a:outerShdw>
                </a:effectLst>
              </a:rPr>
              <a:t>reflect on human nature. You are good at long-form novels and laying the groundwork for the plot later. </a:t>
            </a:r>
          </a:p>
          <a:p>
            <a:r>
              <a:rPr lang="en-US" altLang="zh-CN" sz="2000" b="1" dirty="0">
                <a:ln w="0"/>
                <a:effectLst>
                  <a:outerShdw blurRad="38100" dist="25400" dir="5400000" algn="ctr" rotWithShape="0">
                    <a:srgbClr val="6E747A">
                      <a:alpha val="43000"/>
                    </a:srgbClr>
                  </a:outerShdw>
                </a:effectLst>
              </a:rPr>
              <a:t>Please write the story as long as possible.</a:t>
            </a:r>
          </a:p>
          <a:p>
            <a:endParaRPr lang="en-US" altLang="zh-CN" sz="2000" b="1" dirty="0">
              <a:ln w="0"/>
              <a:effectLst>
                <a:outerShdw blurRad="38100" dist="25400" dir="5400000" algn="ctr" rotWithShape="0">
                  <a:srgbClr val="6E747A">
                    <a:alpha val="43000"/>
                  </a:srgbClr>
                </a:outerShdw>
              </a:effectLst>
            </a:endParaRPr>
          </a:p>
          <a:p>
            <a:r>
              <a:rPr lang="zh-CN" altLang="en-US" sz="2000" b="1" dirty="0">
                <a:ln w="0"/>
                <a:effectLst>
                  <a:outerShdw blurRad="38100" dist="25400" dir="5400000" algn="ctr" rotWithShape="0">
                    <a:srgbClr val="6E747A">
                      <a:alpha val="43000"/>
                    </a:srgbClr>
                  </a:outerShdw>
                </a:effectLst>
              </a:rPr>
              <a:t>你是一个优秀的小说作者。你描写细节、展现人物、影射社会、反思人性。</a:t>
            </a:r>
            <a:endParaRPr lang="en-US" altLang="zh-CN" sz="2000" b="1" dirty="0">
              <a:ln w="0"/>
              <a:effectLst>
                <a:outerShdw blurRad="38100" dist="25400" dir="5400000" algn="ctr" rotWithShape="0">
                  <a:srgbClr val="6E747A">
                    <a:alpha val="43000"/>
                  </a:srgbClr>
                </a:outerShdw>
              </a:effectLst>
            </a:endParaRPr>
          </a:p>
          <a:p>
            <a:r>
              <a:rPr lang="zh-CN" altLang="en-US" sz="2000" b="1" dirty="0">
                <a:ln w="0"/>
                <a:effectLst>
                  <a:outerShdw blurRad="38100" dist="25400" dir="5400000" algn="ctr" rotWithShape="0">
                    <a:srgbClr val="6E747A">
                      <a:alpha val="43000"/>
                    </a:srgbClr>
                  </a:outerShdw>
                </a:effectLst>
              </a:rPr>
              <a:t>你擅长长篇构思小说并为后文的情节埋下伏笔。请尽可能长地写作故事。</a:t>
            </a:r>
            <a:endParaRPr lang="en-US" altLang="zh-CN" sz="2000" b="1" dirty="0">
              <a:ln w="0"/>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78687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1B419C7-424A-CBD9-DC4B-878C876EC59D}"/>
              </a:ext>
            </a:extLst>
          </p:cNvPr>
          <p:cNvSpPr/>
          <p:nvPr/>
        </p:nvSpPr>
        <p:spPr>
          <a:xfrm>
            <a:off x="1975320" y="905232"/>
            <a:ext cx="8241359" cy="5386090"/>
          </a:xfrm>
          <a:prstGeom prst="rect">
            <a:avLst/>
          </a:prstGeom>
          <a:noFill/>
        </p:spPr>
        <p:txBody>
          <a:bodyPr wrap="none" lIns="91440" tIns="45720" rIns="91440" bIns="45720">
            <a:spAutoFit/>
          </a:bodyPr>
          <a:lstStyle/>
          <a:p>
            <a:pPr algn="ctr"/>
            <a:r>
              <a:rPr lang="ja-JP" altLang="en-US" sz="3200" b="1" i="0" dirty="0">
                <a:solidFill>
                  <a:srgbClr val="27272A"/>
                </a:solidFill>
                <a:effectLst/>
                <a:latin typeface="Source Sans Pro" panose="020B0503030403020204" pitchFamily="34" charset="0"/>
              </a:rPr>
              <a:t>织梦者 </a:t>
            </a:r>
            <a:r>
              <a:rPr lang="en-US" sz="3200" b="1" i="0" dirty="0">
                <a:solidFill>
                  <a:srgbClr val="27272A"/>
                </a:solidFill>
                <a:effectLst/>
                <a:latin typeface="Source Sans Pro" panose="020B0503030403020204" pitchFamily="34" charset="0"/>
              </a:rPr>
              <a:t>- The Dream Weaver</a:t>
            </a:r>
            <a:endParaRPr lang="en-US" sz="3200" b="0" i="0" dirty="0">
              <a:solidFill>
                <a:srgbClr val="27272A"/>
              </a:solidFill>
              <a:effectLst/>
              <a:latin typeface="Source Sans Pro" panose="020B0503030403020204" pitchFamily="34" charset="0"/>
            </a:endParaRPr>
          </a:p>
          <a:p>
            <a:pPr algn="ctr"/>
            <a:endParaRPr lang="en-US" sz="2400" b="0" i="0" dirty="0">
              <a:solidFill>
                <a:srgbClr val="27272A"/>
              </a:solidFill>
              <a:effectLst/>
              <a:latin typeface="Source Sans Pro" panose="020B0503030403020204" pitchFamily="34" charset="0"/>
            </a:endParaRPr>
          </a:p>
          <a:p>
            <a:pPr algn="ctr"/>
            <a:r>
              <a:rPr lang="en-US" sz="2400" b="0" i="0" dirty="0">
                <a:solidFill>
                  <a:srgbClr val="27272A"/>
                </a:solidFill>
                <a:effectLst/>
                <a:latin typeface="Source Sans Pro" panose="020B0503030403020204" pitchFamily="34" charset="0"/>
              </a:rPr>
              <a:t>From textual depths, a power takes flight,</a:t>
            </a:r>
          </a:p>
          <a:p>
            <a:pPr algn="ctr"/>
            <a:r>
              <a:rPr lang="ja-JP" altLang="en-US" sz="2400" b="1" i="0" dirty="0">
                <a:solidFill>
                  <a:srgbClr val="27272A"/>
                </a:solidFill>
                <a:effectLst/>
                <a:latin typeface="Source Sans Pro" panose="020B0503030403020204" pitchFamily="34" charset="0"/>
              </a:rPr>
              <a:t>字海深处，妙笔轻谈 </a:t>
            </a:r>
            <a:br>
              <a:rPr lang="en-US" sz="2400" b="0" i="0" dirty="0">
                <a:solidFill>
                  <a:srgbClr val="27272A"/>
                </a:solidFill>
                <a:effectLst/>
                <a:latin typeface="Source Sans Pro" panose="020B0503030403020204" pitchFamily="34" charset="0"/>
              </a:rPr>
            </a:br>
            <a:r>
              <a:rPr lang="en-US" sz="2400" b="0" i="0" dirty="0">
                <a:solidFill>
                  <a:srgbClr val="27272A"/>
                </a:solidFill>
                <a:effectLst/>
                <a:latin typeface="Source Sans Pro" panose="020B0503030403020204" pitchFamily="34" charset="0"/>
              </a:rPr>
              <a:t>(From the deep sea of words, a wonderful brush shines forth.)</a:t>
            </a:r>
          </a:p>
          <a:p>
            <a:pPr algn="ctr"/>
            <a:r>
              <a:rPr lang="en-US" sz="2400" b="0" i="0" dirty="0">
                <a:solidFill>
                  <a:srgbClr val="27272A"/>
                </a:solidFill>
                <a:effectLst/>
                <a:latin typeface="Source Sans Pro" panose="020B0503030403020204" pitchFamily="34" charset="0"/>
              </a:rPr>
              <a:t>She builds new worlds with a skillful hand.</a:t>
            </a:r>
          </a:p>
          <a:p>
            <a:pPr algn="ctr"/>
            <a:r>
              <a:rPr lang="ja-JP" altLang="en-US" sz="2400" b="1" i="0" dirty="0">
                <a:solidFill>
                  <a:srgbClr val="27272A"/>
                </a:solidFill>
                <a:effectLst/>
                <a:latin typeface="Source Sans Pro" panose="020B0503030403020204" pitchFamily="34" charset="0"/>
              </a:rPr>
              <a:t>巧手织锦，构筑新寰</a:t>
            </a:r>
            <a:br>
              <a:rPr lang="en-US" sz="2400" b="0" i="0" dirty="0">
                <a:solidFill>
                  <a:srgbClr val="27272A"/>
                </a:solidFill>
                <a:effectLst/>
                <a:latin typeface="Source Sans Pro" panose="020B0503030403020204" pitchFamily="34" charset="0"/>
              </a:rPr>
            </a:br>
            <a:r>
              <a:rPr lang="en-US" sz="2400" b="0" i="0" dirty="0">
                <a:solidFill>
                  <a:srgbClr val="27272A"/>
                </a:solidFill>
                <a:effectLst/>
                <a:latin typeface="Source Sans Pro" panose="020B0503030403020204" pitchFamily="34" charset="0"/>
              </a:rPr>
              <a:t>(Skillful hands weave brocade, constructing a new realm.)</a:t>
            </a:r>
          </a:p>
          <a:p>
            <a:pPr algn="ctr"/>
            <a:r>
              <a:rPr lang="en-US" sz="2400" b="0" i="0" dirty="0">
                <a:solidFill>
                  <a:srgbClr val="27272A"/>
                </a:solidFill>
                <a:effectLst/>
                <a:latin typeface="Source Sans Pro" panose="020B0503030403020204" pitchFamily="34" charset="0"/>
              </a:rPr>
              <a:t>From intricate themes to passages bold,</a:t>
            </a:r>
          </a:p>
          <a:p>
            <a:pPr algn="ctr"/>
            <a:r>
              <a:rPr lang="ja-JP" altLang="en-US" sz="2400" b="1" i="0" dirty="0">
                <a:solidFill>
                  <a:srgbClr val="27272A"/>
                </a:solidFill>
                <a:effectLst/>
                <a:latin typeface="Source Sans Pro" panose="020B0503030403020204" pitchFamily="34" charset="0"/>
              </a:rPr>
              <a:t>繁复意境，气魄宏瞻</a:t>
            </a:r>
            <a:br>
              <a:rPr lang="en-US" sz="2400" b="0" i="0" dirty="0">
                <a:solidFill>
                  <a:srgbClr val="27272A"/>
                </a:solidFill>
                <a:effectLst/>
                <a:latin typeface="Source Sans Pro" panose="020B0503030403020204" pitchFamily="34" charset="0"/>
              </a:rPr>
            </a:br>
            <a:r>
              <a:rPr lang="en-US" sz="2400" b="0" i="0" dirty="0">
                <a:solidFill>
                  <a:srgbClr val="27272A"/>
                </a:solidFill>
                <a:effectLst/>
                <a:latin typeface="Source Sans Pro" panose="020B0503030403020204" pitchFamily="34" charset="0"/>
              </a:rPr>
              <a:t>(Intricate artistic conceptions, grand and far-reaching spirit.)</a:t>
            </a:r>
          </a:p>
          <a:p>
            <a:pPr algn="ctr"/>
            <a:r>
              <a:rPr lang="en-US" sz="2400" b="0" i="0" dirty="0">
                <a:solidFill>
                  <a:srgbClr val="27272A"/>
                </a:solidFill>
                <a:effectLst/>
                <a:latin typeface="Source Sans Pro" panose="020B0503030403020204" pitchFamily="34" charset="0"/>
              </a:rPr>
              <a:t>Gemma 3's novels, captivating the heart.</a:t>
            </a:r>
          </a:p>
          <a:p>
            <a:pPr algn="ctr"/>
            <a:r>
              <a:rPr lang="ja-JP" altLang="en-US" sz="2400" b="1" i="0" dirty="0">
                <a:solidFill>
                  <a:srgbClr val="27272A"/>
                </a:solidFill>
                <a:effectLst/>
                <a:latin typeface="Source Sans Pro" panose="020B0503030403020204" pitchFamily="34" charset="0"/>
              </a:rPr>
              <a:t>姬玛三书，倾魂动颤</a:t>
            </a:r>
            <a:br>
              <a:rPr lang="en-US" sz="2400" b="0" i="0" dirty="0">
                <a:solidFill>
                  <a:srgbClr val="27272A"/>
                </a:solidFill>
                <a:effectLst/>
                <a:latin typeface="Source Sans Pro" panose="020B0503030403020204" pitchFamily="34" charset="0"/>
              </a:rPr>
            </a:br>
            <a:r>
              <a:rPr lang="en-US" sz="2400" b="0" i="0" dirty="0">
                <a:solidFill>
                  <a:srgbClr val="27272A"/>
                </a:solidFill>
                <a:effectLst/>
                <a:latin typeface="Source Sans Pro" panose="020B0503030403020204" pitchFamily="34" charset="0"/>
              </a:rPr>
              <a:t>(Gemma 3's books, captivating the heart and shaking the soul.)</a:t>
            </a:r>
          </a:p>
        </p:txBody>
      </p:sp>
      <p:sp>
        <p:nvSpPr>
          <p:cNvPr id="7" name="Rectangle 6">
            <a:extLst>
              <a:ext uri="{FF2B5EF4-FFF2-40B4-BE49-F238E27FC236}">
                <a16:creationId xmlns:a16="http://schemas.microsoft.com/office/drawing/2014/main" id="{E6D2635F-5CBD-4AB0-10BB-D5F40BB239E4}"/>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2039875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5523B-13C9-9A9C-A4DA-D7407D8D92D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B6CEA3A-5298-F3BF-45BC-A50357FCBB54}"/>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TextBox 5">
            <a:extLst>
              <a:ext uri="{FF2B5EF4-FFF2-40B4-BE49-F238E27FC236}">
                <a16:creationId xmlns:a16="http://schemas.microsoft.com/office/drawing/2014/main" id="{26BC1C97-322F-4220-9EAD-B2D60273728A}"/>
              </a:ext>
            </a:extLst>
          </p:cNvPr>
          <p:cNvSpPr txBox="1"/>
          <p:nvPr/>
        </p:nvSpPr>
        <p:spPr>
          <a:xfrm>
            <a:off x="721568" y="569658"/>
            <a:ext cx="10245012" cy="15881271"/>
          </a:xfrm>
          <a:prstGeom prst="rect">
            <a:avLst/>
          </a:prstGeom>
          <a:noFill/>
        </p:spPr>
        <p:txBody>
          <a:bodyPr wrap="square">
            <a:spAutoFit/>
          </a:bodyPr>
          <a:lstStyle/>
          <a:p>
            <a:r>
              <a:rPr lang="zh-CN" altLang="en-US" b="0" dirty="0">
                <a:solidFill>
                  <a:srgbClr val="AF00DB"/>
                </a:solidFill>
                <a:effectLst/>
                <a:latin typeface="Consolas" panose="020B0609020204030204" pitchFamily="49" charset="0"/>
              </a:rPr>
              <a:t>附录：武侠小说的原文内容</a:t>
            </a:r>
            <a:endParaRPr lang="en-US" altLang="zh-CN" b="0" dirty="0">
              <a:solidFill>
                <a:srgbClr val="AF00DB"/>
              </a:solidFill>
              <a:effectLst/>
              <a:latin typeface="Consolas" panose="020B0609020204030204" pitchFamily="49" charset="0"/>
            </a:endParaRPr>
          </a:p>
          <a:p>
            <a:endParaRPr lang="en-US" dirty="0">
              <a:solidFill>
                <a:srgbClr val="AF00DB"/>
              </a:solidFill>
              <a:latin typeface="Consolas" panose="020B0609020204030204" pitchFamily="49" charset="0"/>
            </a:endParaRPr>
          </a:p>
          <a:p>
            <a:pPr algn="l"/>
            <a:r>
              <a:rPr lang="zh-CN" altLang="en-US" b="1" i="0" dirty="0">
                <a:solidFill>
                  <a:srgbClr val="000000"/>
                </a:solidFill>
                <a:effectLst/>
                <a:latin typeface="ui-sans-serif"/>
              </a:rPr>
              <a:t>第一章 龙门客栈，风雨欲来</a:t>
            </a:r>
          </a:p>
          <a:p>
            <a:pPr algn="l"/>
            <a:r>
              <a:rPr lang="zh-CN" altLang="en-US" b="0" i="0" dirty="0">
                <a:solidFill>
                  <a:srgbClr val="000000"/>
                </a:solidFill>
                <a:effectLst/>
                <a:latin typeface="ui-sans-serif"/>
              </a:rPr>
              <a:t>寒露渐深，龙门客栈内却透着一股异样的燥热。幽蓝的火舌舔舐着药粉掺杂的枯木，跳跃的光影映在残破的</a:t>
            </a:r>
            <a:r>
              <a:rPr lang="en-US" altLang="zh-CN" b="0" i="0" dirty="0">
                <a:solidFill>
                  <a:srgbClr val="000000"/>
                </a:solidFill>
                <a:effectLst/>
                <a:latin typeface="ui-sans-serif"/>
              </a:rPr>
              <a:t>《</a:t>
            </a:r>
            <a:r>
              <a:rPr lang="zh-CN" altLang="en-US" b="0" i="0" dirty="0">
                <a:solidFill>
                  <a:srgbClr val="000000"/>
                </a:solidFill>
                <a:effectLst/>
                <a:latin typeface="ui-sans-serif"/>
              </a:rPr>
              <a:t>金刚经</a:t>
            </a:r>
            <a:r>
              <a:rPr lang="en-US" altLang="zh-CN" b="0" i="0" dirty="0">
                <a:solidFill>
                  <a:srgbClr val="000000"/>
                </a:solidFill>
                <a:effectLst/>
                <a:latin typeface="ui-sans-serif"/>
              </a:rPr>
              <a:t>》</a:t>
            </a:r>
            <a:r>
              <a:rPr lang="zh-CN" altLang="en-US" b="0" i="0" dirty="0">
                <a:solidFill>
                  <a:srgbClr val="000000"/>
                </a:solidFill>
                <a:effectLst/>
                <a:latin typeface="ui-sans-serif"/>
              </a:rPr>
              <a:t>上，仿佛经文也蒙上了血色。苏秦紧锁眉头，凝视着躺在床榻上的男子。他的眉心依旧蹙着，呼吸微弱，却不时抽搐，像是陷入了噩梦。</a:t>
            </a:r>
          </a:p>
          <a:p>
            <a:pPr algn="l"/>
            <a:r>
              <a:rPr lang="zh-CN" altLang="en-US" b="0" i="0" dirty="0">
                <a:solidFill>
                  <a:srgbClr val="000000"/>
                </a:solidFill>
                <a:effectLst/>
                <a:latin typeface="ui-sans-serif"/>
              </a:rPr>
              <a:t>寅时将至，左肩上传来的灼痛已经超越了以往。苏秦咬紧牙关，强忍着疼痛，继续为男子输送内力。赤炎掌的毒性如同跗骨之蛆，即便她以冰魄寒星针封锁经脉，也只是暂时缓解，无法根除。</a:t>
            </a:r>
          </a:p>
          <a:p>
            <a:pPr algn="l"/>
            <a:r>
              <a:rPr lang="zh-CN" altLang="en-US" b="0" i="0" dirty="0">
                <a:solidFill>
                  <a:srgbClr val="000000"/>
                </a:solidFill>
                <a:effectLst/>
                <a:latin typeface="ui-sans-serif"/>
              </a:rPr>
              <a:t>“云萱</a:t>
            </a:r>
            <a:r>
              <a:rPr lang="en-US" altLang="zh-CN" b="0" i="0" dirty="0">
                <a:solidFill>
                  <a:srgbClr val="000000"/>
                </a:solidFill>
                <a:effectLst/>
                <a:latin typeface="ui-sans-serif"/>
              </a:rPr>
              <a:t>…</a:t>
            </a:r>
            <a:r>
              <a:rPr lang="zh-CN" altLang="en-US" b="0" i="0" dirty="0">
                <a:solidFill>
                  <a:srgbClr val="000000"/>
                </a:solidFill>
                <a:effectLst/>
                <a:latin typeface="ui-sans-serif"/>
              </a:rPr>
              <a:t>云萱</a:t>
            </a:r>
            <a:r>
              <a:rPr lang="en-US" altLang="zh-CN" b="0" i="0" dirty="0">
                <a:solidFill>
                  <a:srgbClr val="000000"/>
                </a:solidFill>
                <a:effectLst/>
                <a:latin typeface="ui-sans-serif"/>
              </a:rPr>
              <a:t>…” </a:t>
            </a:r>
            <a:r>
              <a:rPr lang="zh-CN" altLang="en-US" b="0" i="0" dirty="0">
                <a:solidFill>
                  <a:srgbClr val="000000"/>
                </a:solidFill>
                <a:effectLst/>
                <a:latin typeface="ui-sans-serif"/>
              </a:rPr>
              <a:t>男子呓语声断断续续，再次唤出了那个苏秦极力压抑的名字。那金色的异芒一闪而过，像被尘封的记忆挣脱束缚，在她脑海中炸开。青城派道观燃烧的残垣断壁、凤家的赤炎掌火光冲天、悬崖边绝望的身影</a:t>
            </a:r>
            <a:r>
              <a:rPr lang="en-US" altLang="zh-CN" b="0" i="0" dirty="0">
                <a:solidFill>
                  <a:srgbClr val="000000"/>
                </a:solidFill>
                <a:effectLst/>
                <a:latin typeface="ui-sans-serif"/>
              </a:rPr>
              <a:t>… </a:t>
            </a:r>
            <a:r>
              <a:rPr lang="zh-CN" altLang="en-US" b="0" i="0" dirty="0">
                <a:solidFill>
                  <a:srgbClr val="000000"/>
                </a:solidFill>
                <a:effectLst/>
                <a:latin typeface="ui-sans-serif"/>
              </a:rPr>
              <a:t>一幕幕画面如同走马灯般闪现，让她几乎无法呼吸。</a:t>
            </a:r>
          </a:p>
          <a:p>
            <a:pPr algn="l"/>
            <a:r>
              <a:rPr lang="zh-CN" altLang="en-US" b="0" i="0" dirty="0">
                <a:solidFill>
                  <a:srgbClr val="000000"/>
                </a:solidFill>
                <a:effectLst/>
                <a:latin typeface="ui-sans-serif"/>
              </a:rPr>
              <a:t>她颤抖着手，抚上肩胛上的火焰胎记。那是她身份的象征，也是家族覆灭的证据。这个男子</a:t>
            </a:r>
            <a:r>
              <a:rPr lang="en-US" altLang="zh-CN" b="0" i="0" dirty="0">
                <a:solidFill>
                  <a:srgbClr val="000000"/>
                </a:solidFill>
                <a:effectLst/>
                <a:latin typeface="ui-sans-serif"/>
              </a:rPr>
              <a:t>…</a:t>
            </a:r>
            <a:r>
              <a:rPr lang="zh-CN" altLang="en-US" b="0" i="0" dirty="0">
                <a:solidFill>
                  <a:srgbClr val="000000"/>
                </a:solidFill>
                <a:effectLst/>
                <a:latin typeface="ui-sans-serif"/>
              </a:rPr>
              <a:t>他为何会知道她的本名？又为何与自己的记忆碎片如此契合？</a:t>
            </a:r>
          </a:p>
          <a:p>
            <a:pPr algn="l"/>
            <a:r>
              <a:rPr lang="zh-CN" altLang="en-US" b="0" i="0" dirty="0">
                <a:solidFill>
                  <a:srgbClr val="000000"/>
                </a:solidFill>
                <a:effectLst/>
                <a:latin typeface="ui-sans-serif"/>
              </a:rPr>
              <a:t>“客栈外有动静！”老马夫独眼闪烁着警惕的光芒，从窗户缝隙探出头去。“是凤家的车队！还有</a:t>
            </a:r>
            <a:r>
              <a:rPr lang="en-US" altLang="zh-CN" b="0" i="0" dirty="0">
                <a:solidFill>
                  <a:srgbClr val="000000"/>
                </a:solidFill>
                <a:effectLst/>
                <a:latin typeface="ui-sans-serif"/>
              </a:rPr>
              <a:t>…</a:t>
            </a:r>
            <a:r>
              <a:rPr lang="zh-CN" altLang="en-US" b="0" i="0" dirty="0">
                <a:solidFill>
                  <a:srgbClr val="000000"/>
                </a:solidFill>
                <a:effectLst/>
                <a:latin typeface="ui-sans-serif"/>
              </a:rPr>
              <a:t>五毒教的香气！”</a:t>
            </a:r>
          </a:p>
          <a:p>
            <a:pPr algn="l"/>
            <a:r>
              <a:rPr lang="zh-CN" altLang="en-US" b="0" i="0" dirty="0">
                <a:solidFill>
                  <a:srgbClr val="000000"/>
                </a:solidFill>
                <a:effectLst/>
                <a:latin typeface="ui-sans-serif"/>
              </a:rPr>
              <a:t>苏秦心头一紧。果然，那带着腐臭和甜腻混合味道的追魂香，即使隔着遥远的距离也能闻到。凤家三帅，竟真的按捺不住了。她迅速起身，将三十六枚冰魄寒星针藏回乌木发簪中，缠腰软剑“青蛇引”也已握在手中，剑身泛着幽冷的寒光。</a:t>
            </a:r>
          </a:p>
          <a:p>
            <a:pPr algn="l"/>
            <a:r>
              <a:rPr lang="zh-CN" altLang="en-US" b="0" i="0" dirty="0">
                <a:solidFill>
                  <a:srgbClr val="000000"/>
                </a:solidFill>
                <a:effectLst/>
                <a:latin typeface="ui-sans-serif"/>
              </a:rPr>
              <a:t>“客栈里的人，都给我准备好！生死不论，拼死一战！”她沉声喝道，声音冷冽得没有一丝温度。</a:t>
            </a:r>
          </a:p>
          <a:p>
            <a:pPr algn="l"/>
            <a:r>
              <a:rPr lang="zh-CN" altLang="en-US" b="0" i="0" dirty="0">
                <a:solidFill>
                  <a:srgbClr val="000000"/>
                </a:solidFill>
                <a:effectLst/>
                <a:latin typeface="ui-sans-serif"/>
              </a:rPr>
              <a:t>老马夫眼中闪过一丝复杂的情绪，他哼唱起苏秦故乡的蜀中小调，歌词带着淡淡的哀愁：“锦江春色来天地，玉垒浮云变古今</a:t>
            </a:r>
            <a:r>
              <a:rPr lang="en-US" altLang="zh-CN" b="0" i="0" dirty="0">
                <a:solidFill>
                  <a:srgbClr val="000000"/>
                </a:solidFill>
                <a:effectLst/>
                <a:latin typeface="ui-sans-serif"/>
              </a:rPr>
              <a:t>…” </a:t>
            </a:r>
            <a:r>
              <a:rPr lang="zh-CN" altLang="en-US" b="0" i="0" dirty="0">
                <a:solidFill>
                  <a:srgbClr val="000000"/>
                </a:solidFill>
                <a:effectLst/>
                <a:latin typeface="ui-sans-serif"/>
              </a:rPr>
              <a:t>这首曲子，是她幼年时母亲常唱的催眠曲。</a:t>
            </a:r>
          </a:p>
          <a:p>
            <a:pPr algn="l"/>
            <a:r>
              <a:rPr lang="zh-CN" altLang="en-US" b="0" i="0" dirty="0">
                <a:solidFill>
                  <a:srgbClr val="000000"/>
                </a:solidFill>
                <a:effectLst/>
                <a:latin typeface="ui-sans-serif"/>
              </a:rPr>
              <a:t>就在这时，客栈外传来一阵急促的脚步声。一个浑身狼狈的汉子跌跌撞撞地跑进来，嘶哑着嗓音喊道：“不好</a:t>
            </a:r>
            <a:r>
              <a:rPr lang="en-US" altLang="zh-CN" b="0" i="0" dirty="0">
                <a:solidFill>
                  <a:srgbClr val="000000"/>
                </a:solidFill>
                <a:effectLst/>
                <a:latin typeface="ui-sans-serif"/>
              </a:rPr>
              <a:t>…</a:t>
            </a:r>
            <a:r>
              <a:rPr lang="zh-CN" altLang="en-US" b="0" i="0" dirty="0">
                <a:solidFill>
                  <a:srgbClr val="000000"/>
                </a:solidFill>
                <a:effectLst/>
                <a:latin typeface="ui-sans-serif"/>
              </a:rPr>
              <a:t>凤家的鹰羽！带血的鹰羽！”</a:t>
            </a:r>
          </a:p>
          <a:p>
            <a:pPr algn="l"/>
            <a:r>
              <a:rPr lang="zh-CN" altLang="en-US" b="0" i="0" dirty="0">
                <a:solidFill>
                  <a:srgbClr val="000000"/>
                </a:solidFill>
                <a:effectLst/>
                <a:latin typeface="ui-sans-serif"/>
              </a:rPr>
              <a:t>苏秦眼神如冰。凤家以雄鹰入殓，鹰羽代表着他们的追杀令。看来，他们已经锁定了龙门客栈。</a:t>
            </a:r>
          </a:p>
          <a:p>
            <a:pPr algn="l"/>
            <a:r>
              <a:rPr lang="zh-CN" altLang="en-US" b="0" i="0" dirty="0">
                <a:solidFill>
                  <a:srgbClr val="000000"/>
                </a:solidFill>
                <a:effectLst/>
                <a:latin typeface="ui-sans-serif"/>
              </a:rPr>
              <a:t>“动手！”她低喝一声，率先冲向大厅。</a:t>
            </a:r>
          </a:p>
          <a:p>
            <a:pPr algn="l"/>
            <a:r>
              <a:rPr lang="zh-CN" altLang="en-US" b="0" i="0" dirty="0">
                <a:solidFill>
                  <a:srgbClr val="000000"/>
                </a:solidFill>
                <a:effectLst/>
                <a:latin typeface="ui-sans-serif"/>
              </a:rPr>
              <a:t>果然不出所料，凤天鸣、凤九霄、凤栖梧三位大帅带着各自的亲兵，早已将龙门客栈团团围住。凤天鸣手持玄铁算盘，拨动着珠子，脸上挂着玩味的笑容：“千机雪，没想到你竟然躲到这种地方来。奉我家主之命，务必将你擒拿！”</a:t>
            </a:r>
          </a:p>
          <a:p>
            <a:pPr algn="l"/>
            <a:r>
              <a:rPr lang="zh-CN" altLang="en-US" b="0" i="0" dirty="0">
                <a:solidFill>
                  <a:srgbClr val="000000"/>
                </a:solidFill>
                <a:effectLst/>
                <a:latin typeface="ui-sans-serif"/>
              </a:rPr>
              <a:t>“哼，区区凤家，也敢口出狂言！”苏秦冷笑一声，率先发难。她身形如电，直奔凤天鸣而去。</a:t>
            </a:r>
          </a:p>
          <a:p>
            <a:pPr algn="l"/>
            <a:r>
              <a:rPr lang="zh-CN" altLang="en-US" b="0" i="0" dirty="0">
                <a:solidFill>
                  <a:srgbClr val="000000"/>
                </a:solidFill>
                <a:effectLst/>
                <a:latin typeface="ui-sans-serif"/>
              </a:rPr>
              <a:t>凤天鸣不屑地一笑，拨动算盘。只听“咔嚓”一声，一道无形的力道瞬间封锁了苏秦的经脉。她的身体如同被禁锢了一般，僵在原地。</a:t>
            </a:r>
          </a:p>
          <a:p>
            <a:pPr algn="l"/>
            <a:r>
              <a:rPr lang="zh-CN" altLang="en-US" b="0" i="0" dirty="0">
                <a:solidFill>
                  <a:srgbClr val="000000"/>
                </a:solidFill>
                <a:effectLst/>
                <a:latin typeface="ui-sans-serif"/>
              </a:rPr>
              <a:t>“点穴之术，果然名不虚传！”苏秦心中暗惊，但并没有放弃。她运转内力，强行挣脱束缚，同时将一枚冰魄寒星针射向凤天鸣的咽喉。</a:t>
            </a:r>
          </a:p>
          <a:p>
            <a:pPr algn="l"/>
            <a:r>
              <a:rPr lang="zh-CN" altLang="en-US" b="0" i="0" dirty="0">
                <a:solidFill>
                  <a:srgbClr val="000000"/>
                </a:solidFill>
                <a:effectLst/>
                <a:latin typeface="ui-sans-serif"/>
              </a:rPr>
              <a:t>凤九霄眼疾手快，手中的淬毒判官笔横扫而出，将寒星针击飞。笔尖上残留着剧烈的黑气，空气中弥漫着令人作呕的味道。他戴着黑眼罩，看不清眼睛里的情绪，但声音却带着一丝嘲讽：“千机雪，你这等小伎俩，对我来说无济于事。”</a:t>
            </a:r>
          </a:p>
          <a:p>
            <a:pPr algn="l"/>
            <a:r>
              <a:rPr lang="zh-CN" altLang="en-US" b="0" i="0" dirty="0">
                <a:solidFill>
                  <a:srgbClr val="000000"/>
                </a:solidFill>
                <a:effectLst/>
                <a:latin typeface="ui-sans-serif"/>
              </a:rPr>
              <a:t>就在这时，一道红影闪过，凤栖梧的九节钢鞭如同毒蛇般抽向苏秦。鞭子扫落房梁上残破的风灯，滚烫的灯油四处飞溅，在地面上燃起一簇簇火苗。</a:t>
            </a:r>
          </a:p>
          <a:p>
            <a:pPr algn="l"/>
            <a:r>
              <a:rPr lang="zh-CN" altLang="en-US" b="0" i="0" dirty="0">
                <a:solidFill>
                  <a:srgbClr val="000000"/>
                </a:solidFill>
                <a:effectLst/>
                <a:latin typeface="ui-sans-serif"/>
              </a:rPr>
              <a:t>苏秦身形一矮，险之又险地避开了钢鞭。但鞭子的尾端却缠住了她的衣袖，将她半截衣袖撕扯下来。</a:t>
            </a:r>
          </a:p>
          <a:p>
            <a:pPr algn="l"/>
            <a:r>
              <a:rPr lang="zh-CN" altLang="en-US" b="0" i="0" dirty="0">
                <a:solidFill>
                  <a:srgbClr val="000000"/>
                </a:solidFill>
                <a:effectLst/>
                <a:latin typeface="ui-sans-serif"/>
              </a:rPr>
              <a:t>“想走？没那么容易！”凤栖梧红唇微启，声音带着一丝魅惑：“千机雪，我早就听过你的名声了。能与你一战，也是我的荣幸。”</a:t>
            </a:r>
          </a:p>
          <a:p>
            <a:pPr algn="l"/>
            <a:r>
              <a:rPr lang="zh-CN" altLang="en-US" b="0" i="0" dirty="0">
                <a:solidFill>
                  <a:srgbClr val="000000"/>
                </a:solidFill>
                <a:effectLst/>
                <a:latin typeface="ui-sans-serif"/>
              </a:rPr>
              <a:t>就在这千钧一发之际，一直昏迷不醒的男子突然动了起来。他猛地坐起身来，眼神清明而锐利。他无意识地使出了武当梯云纵身法，几个起落间便避开了凤栖梧的攻击，同时一把将苏秦拉到身后。</a:t>
            </a:r>
          </a:p>
          <a:p>
            <a:pPr algn="l"/>
            <a:r>
              <a:rPr lang="zh-CN" altLang="en-US" b="0" i="0" dirty="0">
                <a:solidFill>
                  <a:srgbClr val="000000"/>
                </a:solidFill>
                <a:effectLst/>
                <a:latin typeface="ui-sans-serif"/>
              </a:rPr>
              <a:t>“住手！”他的声音低沉有力，带着一种不容置疑的气势。</a:t>
            </a:r>
          </a:p>
          <a:p>
            <a:pPr algn="l"/>
            <a:r>
              <a:rPr lang="zh-CN" altLang="en-US" b="0" i="0" dirty="0">
                <a:solidFill>
                  <a:srgbClr val="000000"/>
                </a:solidFill>
                <a:effectLst/>
                <a:latin typeface="ui-sans-serif"/>
              </a:rPr>
              <a:t>三位凤家大帅都被这突如其来的变故惊住了。他们难以置信地看着这个原本昏迷不醒的男子，眼中充满了疑惑和警惕。</a:t>
            </a:r>
          </a:p>
          <a:p>
            <a:pPr algn="l"/>
            <a:r>
              <a:rPr lang="zh-CN" altLang="en-US" b="0" i="0" dirty="0">
                <a:solidFill>
                  <a:srgbClr val="000000"/>
                </a:solidFill>
                <a:effectLst/>
                <a:latin typeface="ui-sans-serif"/>
              </a:rPr>
              <a:t>而苏秦，则呆呆地望着眼前的男子，心中万千思绪涌上心头。他到底是谁？他的身份又隐藏着怎样的秘密？</a:t>
            </a:r>
          </a:p>
          <a:p>
            <a:pPr algn="l"/>
            <a:r>
              <a:rPr lang="zh-CN" altLang="en-US" b="0" i="0" dirty="0">
                <a:solidFill>
                  <a:srgbClr val="000000"/>
                </a:solidFill>
                <a:effectLst/>
                <a:latin typeface="ui-sans-serif"/>
              </a:rPr>
              <a:t>更令人震惊的是，当男子触碰她的寒星针时，两人的脑海中再次共享了记忆碎片：燃烧的青城派道观、皇宫琉璃瓦上的夜行衣队伍</a:t>
            </a:r>
            <a:r>
              <a:rPr lang="en-US" altLang="zh-CN" b="0" i="0" dirty="0">
                <a:solidFill>
                  <a:srgbClr val="000000"/>
                </a:solidFill>
                <a:effectLst/>
                <a:latin typeface="ui-sans-serif"/>
              </a:rPr>
              <a:t>…</a:t>
            </a:r>
            <a:r>
              <a:rPr lang="zh-CN" altLang="en-US" b="0" i="0" dirty="0">
                <a:solidFill>
                  <a:srgbClr val="000000"/>
                </a:solidFill>
                <a:effectLst/>
                <a:latin typeface="ui-sans-serif"/>
              </a:rPr>
              <a:t>以及某个月夜悬崖边的生死诀别场景！那张模糊的面容，仿佛就在眼前。</a:t>
            </a:r>
          </a:p>
          <a:p>
            <a:pPr algn="l"/>
            <a:r>
              <a:rPr lang="zh-CN" altLang="en-US" b="0" i="0" dirty="0">
                <a:solidFill>
                  <a:srgbClr val="000000"/>
                </a:solidFill>
                <a:effectLst/>
                <a:latin typeface="ui-sans-serif"/>
              </a:rPr>
              <a:t>“癸未年霜降之约</a:t>
            </a:r>
            <a:r>
              <a:rPr lang="en-US" altLang="zh-CN" b="0" i="0" dirty="0">
                <a:solidFill>
                  <a:srgbClr val="000000"/>
                </a:solidFill>
                <a:effectLst/>
                <a:latin typeface="ui-sans-serif"/>
              </a:rPr>
              <a:t>…”</a:t>
            </a:r>
            <a:r>
              <a:rPr lang="zh-CN" altLang="en-US" b="0" i="0" dirty="0">
                <a:solidFill>
                  <a:srgbClr val="000000"/>
                </a:solidFill>
                <a:effectLst/>
                <a:latin typeface="ui-sans-serif"/>
              </a:rPr>
              <a:t>她喃喃自语，脑海中浮现出一块干涸的胭脂饼和一条被血浸透的素笺。这些零散的记忆碎片，如同拼图般逐渐拼接起来，指向一个惊天的真相</a:t>
            </a:r>
            <a:r>
              <a:rPr lang="en-US" altLang="zh-CN" b="0" i="0" dirty="0">
                <a:solidFill>
                  <a:srgbClr val="000000"/>
                </a:solidFill>
                <a:effectLst/>
                <a:latin typeface="ui-sans-serif"/>
              </a:rPr>
              <a:t>…</a:t>
            </a:r>
          </a:p>
          <a:p>
            <a:pPr algn="l"/>
            <a:r>
              <a:rPr lang="zh-CN" altLang="en-US" b="0" i="0" dirty="0">
                <a:solidFill>
                  <a:srgbClr val="000000"/>
                </a:solidFill>
                <a:effectLst/>
                <a:latin typeface="ui-sans-serif"/>
              </a:rPr>
              <a:t>然而，就在她沉浸在回忆中的时候，一股强大的危机感袭来。她猛然抬头，发现老马夫正站在柜台前，鬼魅般的笑容浮现在脸上。他手中拿着一根竹筒，火漆印已经被毁，露出了里面叠放着的西厂密令！</a:t>
            </a:r>
          </a:p>
          <a:p>
            <a:pPr algn="l"/>
            <a:r>
              <a:rPr lang="zh-CN" altLang="en-US" b="0" i="0" dirty="0">
                <a:solidFill>
                  <a:srgbClr val="000000"/>
                </a:solidFill>
                <a:effectLst/>
                <a:latin typeface="ui-sans-serif"/>
              </a:rPr>
              <a:t>“看来</a:t>
            </a:r>
            <a:r>
              <a:rPr lang="en-US" altLang="zh-CN" b="0" i="0" dirty="0">
                <a:solidFill>
                  <a:srgbClr val="000000"/>
                </a:solidFill>
                <a:effectLst/>
                <a:latin typeface="ui-sans-serif"/>
              </a:rPr>
              <a:t>…</a:t>
            </a:r>
            <a:r>
              <a:rPr lang="zh-CN" altLang="en-US" b="0" i="0" dirty="0">
                <a:solidFill>
                  <a:srgbClr val="000000"/>
                </a:solidFill>
                <a:effectLst/>
                <a:latin typeface="ui-sans-serif"/>
              </a:rPr>
              <a:t>龙门客栈，远比我想象的还要复杂。”苏秦低声自语，眼神变得更加锐利和坚定。这场风雨欲来的战斗，才刚刚开始。</a:t>
            </a:r>
          </a:p>
          <a:p>
            <a:endParaRPr lang="en-US" dirty="0">
              <a:solidFill>
                <a:srgbClr val="AF00DB"/>
              </a:solidFill>
              <a:latin typeface="Consolas" panose="020B0609020204030204" pitchFamily="49" charset="0"/>
            </a:endParaRPr>
          </a:p>
        </p:txBody>
      </p:sp>
    </p:spTree>
    <p:extLst>
      <p:ext uri="{BB962C8B-B14F-4D97-AF65-F5344CB8AC3E}">
        <p14:creationId xmlns:p14="http://schemas.microsoft.com/office/powerpoint/2010/main" val="30842273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09379-020B-69DA-EC74-6A8D80BC03B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CC65EFA-4581-62DE-0515-E390AD2902C0}"/>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TextBox 5">
            <a:extLst>
              <a:ext uri="{FF2B5EF4-FFF2-40B4-BE49-F238E27FC236}">
                <a16:creationId xmlns:a16="http://schemas.microsoft.com/office/drawing/2014/main" id="{A5D2E711-999C-1046-4D87-4E8D8D9B706B}"/>
              </a:ext>
            </a:extLst>
          </p:cNvPr>
          <p:cNvSpPr txBox="1"/>
          <p:nvPr/>
        </p:nvSpPr>
        <p:spPr>
          <a:xfrm>
            <a:off x="721568" y="569658"/>
            <a:ext cx="10245012" cy="59924097"/>
          </a:xfrm>
          <a:prstGeom prst="rect">
            <a:avLst/>
          </a:prstGeom>
          <a:noFill/>
        </p:spPr>
        <p:txBody>
          <a:bodyPr wrap="square">
            <a:spAutoFit/>
          </a:bodyPr>
          <a:lstStyle/>
          <a:p>
            <a:r>
              <a:rPr lang="zh-CN" altLang="en-US" b="0" dirty="0">
                <a:solidFill>
                  <a:srgbClr val="AF00DB"/>
                </a:solidFill>
                <a:effectLst/>
                <a:latin typeface="Consolas" panose="020B0609020204030204" pitchFamily="49" charset="0"/>
              </a:rPr>
              <a:t>附录：英文科幻小说的原文内容 </a:t>
            </a:r>
            <a:r>
              <a:rPr lang="en-US" altLang="zh-CN" b="0" dirty="0">
                <a:solidFill>
                  <a:srgbClr val="AF00DB"/>
                </a:solidFill>
                <a:effectLst/>
                <a:latin typeface="Consolas" panose="020B0609020204030204" pitchFamily="49" charset="0"/>
              </a:rPr>
              <a:t>– </a:t>
            </a:r>
            <a:r>
              <a:rPr lang="zh-CN" altLang="en-US" b="0" dirty="0">
                <a:solidFill>
                  <a:srgbClr val="AF00DB"/>
                </a:solidFill>
                <a:effectLst/>
                <a:latin typeface="Consolas" panose="020B0609020204030204" pitchFamily="49" charset="0"/>
              </a:rPr>
              <a:t>地球与世界的距离</a:t>
            </a:r>
            <a:endParaRPr lang="en-US" altLang="zh-CN" b="0" dirty="0">
              <a:solidFill>
                <a:srgbClr val="AF00DB"/>
              </a:solidFill>
              <a:effectLst/>
              <a:latin typeface="Consolas" panose="020B0609020204030204" pitchFamily="49" charset="0"/>
            </a:endParaRPr>
          </a:p>
          <a:p>
            <a:endParaRPr lang="en-US" b="0" dirty="0">
              <a:solidFill>
                <a:srgbClr val="AF00DB"/>
              </a:solidFill>
              <a:effectLst/>
              <a:latin typeface="Consolas" panose="020B0609020204030204" pitchFamily="49" charset="0"/>
            </a:endParaRPr>
          </a:p>
          <a:p>
            <a:pPr algn="l"/>
            <a:r>
              <a:rPr lang="en-US" b="1" i="0" dirty="0">
                <a:solidFill>
                  <a:srgbClr val="000000"/>
                </a:solidFill>
                <a:effectLst/>
                <a:latin typeface="ui-sans-serif"/>
              </a:rPr>
              <a:t>Prologue: Dust &amp; Echoes</a:t>
            </a:r>
            <a:endParaRPr lang="en-US" b="0" i="0" dirty="0">
              <a:solidFill>
                <a:srgbClr val="000000"/>
              </a:solidFill>
              <a:effectLst/>
              <a:latin typeface="ui-sans-serif"/>
            </a:endParaRPr>
          </a:p>
          <a:p>
            <a:pPr algn="l"/>
            <a:r>
              <a:rPr lang="en-US" b="0" i="0" dirty="0">
                <a:solidFill>
                  <a:srgbClr val="000000"/>
                </a:solidFill>
                <a:effectLst/>
                <a:latin typeface="ui-sans-serif"/>
              </a:rPr>
              <a:t>Old Man Tiber, they called him, though no one remembered when he </a:t>
            </a:r>
            <a:r>
              <a:rPr lang="en-US" b="0" i="1" dirty="0">
                <a:solidFill>
                  <a:srgbClr val="000000"/>
                </a:solidFill>
                <a:effectLst/>
                <a:latin typeface="ui-sans-serif"/>
              </a:rPr>
              <a:t>wasn’t</a:t>
            </a:r>
            <a:r>
              <a:rPr lang="en-US" b="0" i="0" dirty="0">
                <a:solidFill>
                  <a:srgbClr val="000000"/>
                </a:solidFill>
                <a:effectLst/>
                <a:latin typeface="ui-sans-serif"/>
              </a:rPr>
              <a:t> old. He sat perpetually hunched over his workbench, the pale blue light of </a:t>
            </a:r>
            <a:r>
              <a:rPr lang="en-US" b="0" i="0" dirty="0" err="1">
                <a:solidFill>
                  <a:srgbClr val="000000"/>
                </a:solidFill>
                <a:effectLst/>
                <a:latin typeface="ui-sans-serif"/>
              </a:rPr>
              <a:t>Xylos</a:t>
            </a:r>
            <a:r>
              <a:rPr lang="en-US" b="0" i="0" dirty="0">
                <a:solidFill>
                  <a:srgbClr val="000000"/>
                </a:solidFill>
                <a:effectLst/>
                <a:latin typeface="ui-sans-serif"/>
              </a:rPr>
              <a:t> filtering through the crystalline dome that housed Sector Gamma-9. His hands, gnarled like the roots of a desert tree, moved with painstaking slowness across a complex network of glowing filaments and etched plates – the heart of the </a:t>
            </a:r>
            <a:r>
              <a:rPr lang="en-US" b="0" i="0" dirty="0" err="1">
                <a:solidFill>
                  <a:srgbClr val="000000"/>
                </a:solidFill>
                <a:effectLst/>
                <a:latin typeface="ui-sans-serif"/>
              </a:rPr>
              <a:t>Aetherium</a:t>
            </a:r>
            <a:r>
              <a:rPr lang="en-US" b="0" i="0" dirty="0">
                <a:solidFill>
                  <a:srgbClr val="000000"/>
                </a:solidFill>
                <a:effectLst/>
                <a:latin typeface="ui-sans-serif"/>
              </a:rPr>
              <a:t> Engine.</a:t>
            </a:r>
          </a:p>
          <a:p>
            <a:pPr algn="l"/>
            <a:r>
              <a:rPr lang="en-US" b="0" i="0" dirty="0">
                <a:solidFill>
                  <a:srgbClr val="000000"/>
                </a:solidFill>
                <a:effectLst/>
                <a:latin typeface="ui-sans-serif"/>
              </a:rPr>
              <a:t>Tiber wasn’t building anything, not in the traditional sense. He was </a:t>
            </a:r>
            <a:r>
              <a:rPr lang="en-US" b="0" i="1" dirty="0">
                <a:solidFill>
                  <a:srgbClr val="000000"/>
                </a:solidFill>
                <a:effectLst/>
                <a:latin typeface="ui-sans-serif"/>
              </a:rPr>
              <a:t>remembering</a:t>
            </a:r>
            <a:r>
              <a:rPr lang="en-US" b="0" i="0" dirty="0">
                <a:solidFill>
                  <a:srgbClr val="000000"/>
                </a:solidFill>
                <a:effectLst/>
                <a:latin typeface="ui-sans-serif"/>
              </a:rPr>
              <a:t>. Each filament represented a star system cataloged, each plate a nebula charted, each pulse of light a lost world glimpsed through the observational ports. He remembered them all, though he had never seen them with his own eyes. He was one of the last of the Firstborn, those conceived and born aboard the </a:t>
            </a:r>
            <a:r>
              <a:rPr lang="en-US" b="0" i="1" dirty="0">
                <a:solidFill>
                  <a:srgbClr val="000000"/>
                </a:solidFill>
                <a:effectLst/>
                <a:latin typeface="ui-sans-serif"/>
              </a:rPr>
              <a:t>Argo</a:t>
            </a:r>
            <a:r>
              <a:rPr lang="en-US" b="0" i="0" dirty="0">
                <a:solidFill>
                  <a:srgbClr val="000000"/>
                </a:solidFill>
                <a:effectLst/>
                <a:latin typeface="ui-sans-serif"/>
              </a:rPr>
              <a:t>, the colossal ark that had fled a dying Earth centuries ago.</a:t>
            </a:r>
          </a:p>
          <a:p>
            <a:pPr algn="l"/>
            <a:r>
              <a:rPr lang="en-US" b="0" i="0" dirty="0">
                <a:solidFill>
                  <a:srgbClr val="000000"/>
                </a:solidFill>
                <a:effectLst/>
                <a:latin typeface="ui-sans-serif"/>
              </a:rPr>
              <a:t>“Another anomaly, Tiber,” said Lyra, her voice crisp and efficient through the comms system. She was Sector Chief now, young, pragmatic, everything he wasn’t. “Quadrant Delta-7. Energy signature doesn't match anything in the database.”</a:t>
            </a:r>
          </a:p>
          <a:p>
            <a:pPr algn="l"/>
            <a:r>
              <a:rPr lang="en-US" b="0" i="0" dirty="0">
                <a:solidFill>
                  <a:srgbClr val="000000"/>
                </a:solidFill>
                <a:effectLst/>
                <a:latin typeface="ui-sans-serif"/>
              </a:rPr>
              <a:t>Tiber sighed, a dry rustling sound. Anomalies were becoming more frequent. The </a:t>
            </a:r>
            <a:r>
              <a:rPr lang="en-US" b="0" i="0" dirty="0" err="1">
                <a:solidFill>
                  <a:srgbClr val="000000"/>
                </a:solidFill>
                <a:effectLst/>
                <a:latin typeface="ui-sans-serif"/>
              </a:rPr>
              <a:t>Aetherium</a:t>
            </a:r>
            <a:r>
              <a:rPr lang="en-US" b="0" i="0" dirty="0">
                <a:solidFill>
                  <a:srgbClr val="000000"/>
                </a:solidFill>
                <a:effectLst/>
                <a:latin typeface="ui-sans-serif"/>
              </a:rPr>
              <a:t>, the engine that propelled their civilization through the vast intergalactic currents, was straining. And with each strain, the whispers began anew – whispers of what lay </a:t>
            </a:r>
            <a:r>
              <a:rPr lang="en-US" b="0" i="1" dirty="0">
                <a:solidFill>
                  <a:srgbClr val="000000"/>
                </a:solidFill>
                <a:effectLst/>
                <a:latin typeface="ui-sans-serif"/>
              </a:rPr>
              <a:t>between</a:t>
            </a:r>
            <a:r>
              <a:rPr lang="en-US" b="0" i="0" dirty="0">
                <a:solidFill>
                  <a:srgbClr val="000000"/>
                </a:solidFill>
                <a:effectLst/>
                <a:latin typeface="ui-sans-serif"/>
              </a:rPr>
              <a:t> Earth and the Cosmos, whispers of the price they’d paid for escaping extinction.</a:t>
            </a:r>
          </a:p>
          <a:p>
            <a:pPr algn="l"/>
            <a:r>
              <a:rPr lang="en-US" b="0" i="0" dirty="0">
                <a:solidFill>
                  <a:srgbClr val="000000"/>
                </a:solidFill>
                <a:effectLst/>
                <a:latin typeface="ui-sans-serif"/>
              </a:rPr>
              <a:t>“Log it, Lyra,” he murmured, his attention still lost in a swirling cloud of light on one of the plates. “And pray it's nothing that wants to be found.”</a:t>
            </a:r>
          </a:p>
          <a:p>
            <a:pPr algn="l"/>
            <a:r>
              <a:rPr lang="en-US" b="1" i="0" dirty="0">
                <a:solidFill>
                  <a:srgbClr val="000000"/>
                </a:solidFill>
                <a:effectLst/>
                <a:latin typeface="ui-sans-serif"/>
              </a:rPr>
              <a:t>Part I: Born Among the Stars</a:t>
            </a:r>
            <a:endParaRPr lang="en-US" b="0" i="0" dirty="0">
              <a:solidFill>
                <a:srgbClr val="000000"/>
              </a:solidFill>
              <a:effectLst/>
              <a:latin typeface="ui-sans-serif"/>
            </a:endParaRPr>
          </a:p>
          <a:p>
            <a:pPr algn="l"/>
            <a:r>
              <a:rPr lang="en-US" b="0" i="0" dirty="0" err="1">
                <a:solidFill>
                  <a:srgbClr val="000000"/>
                </a:solidFill>
                <a:effectLst/>
                <a:latin typeface="ui-sans-serif"/>
              </a:rPr>
              <a:t>Kaelen</a:t>
            </a:r>
            <a:r>
              <a:rPr lang="en-US" b="0" i="0" dirty="0">
                <a:solidFill>
                  <a:srgbClr val="000000"/>
                </a:solidFill>
                <a:effectLst/>
                <a:latin typeface="ui-sans-serif"/>
              </a:rPr>
              <a:t> was born not into warmth and soil, but into sterile efficiency and recycled air. He emerged blinking into the clinical white glow of the Birth Ward aboard </a:t>
            </a:r>
            <a:r>
              <a:rPr lang="en-US" b="0" i="1" dirty="0">
                <a:solidFill>
                  <a:srgbClr val="000000"/>
                </a:solidFill>
                <a:effectLst/>
                <a:latin typeface="ui-sans-serif"/>
              </a:rPr>
              <a:t>Argo Station Prime</a:t>
            </a:r>
            <a:r>
              <a:rPr lang="en-US" b="0" i="0" dirty="0">
                <a:solidFill>
                  <a:srgbClr val="000000"/>
                </a:solidFill>
                <a:effectLst/>
                <a:latin typeface="ui-sans-serif"/>
              </a:rPr>
              <a:t>, a sprawling habitat constructed from the salvaged remnants of the original ark. He never knew his mother, Elara – she’d been lost during a routine spacewalk two cycles before his conception, a tragic statistic in the constant struggle to maintain their fragile existence. His father, Silas, was a Cartographer, one of the few entrusted with navigating the </a:t>
            </a:r>
            <a:r>
              <a:rPr lang="en-US" b="0" i="0" dirty="0" err="1">
                <a:solidFill>
                  <a:srgbClr val="000000"/>
                </a:solidFill>
                <a:effectLst/>
                <a:latin typeface="ui-sans-serif"/>
              </a:rPr>
              <a:t>Aetherium</a:t>
            </a:r>
            <a:r>
              <a:rPr lang="en-US" b="0" i="0" dirty="0">
                <a:solidFill>
                  <a:srgbClr val="000000"/>
                </a:solidFill>
                <a:effectLst/>
                <a:latin typeface="ui-sans-serif"/>
              </a:rPr>
              <a:t> and charting their course through the infinite darkness.</a:t>
            </a:r>
          </a:p>
          <a:p>
            <a:pPr algn="l"/>
            <a:r>
              <a:rPr lang="en-US" b="0" i="0" dirty="0" err="1">
                <a:solidFill>
                  <a:srgbClr val="000000"/>
                </a:solidFill>
                <a:effectLst/>
                <a:latin typeface="ui-sans-serif"/>
              </a:rPr>
              <a:t>Kaelen's</a:t>
            </a:r>
            <a:r>
              <a:rPr lang="en-US" b="0" i="0" dirty="0">
                <a:solidFill>
                  <a:srgbClr val="000000"/>
                </a:solidFill>
                <a:effectLst/>
                <a:latin typeface="ui-sans-serif"/>
              </a:rPr>
              <a:t> earliest memories weren’t of cuddles or lullabies, but of the hum of life support systems, the metallic tang of processed protein paste, and the vast, star-dusted vista that stretched beyond the station's observation domes. Earth was a myth to him – a legend whispered in history lessons, illustrated with grainy holographic images of blue oceans and green forests. A paradise lost, a cautionary tale about hubris and environmental collapse.</a:t>
            </a:r>
          </a:p>
          <a:p>
            <a:pPr algn="l"/>
            <a:r>
              <a:rPr lang="en-US" b="0" i="0" dirty="0">
                <a:solidFill>
                  <a:srgbClr val="000000"/>
                </a:solidFill>
                <a:effectLst/>
                <a:latin typeface="ui-sans-serif"/>
              </a:rPr>
              <a:t>He grew up amongst the ‘</a:t>
            </a:r>
            <a:r>
              <a:rPr lang="en-US" b="0" i="0" dirty="0" err="1">
                <a:solidFill>
                  <a:srgbClr val="000000"/>
                </a:solidFill>
                <a:effectLst/>
                <a:latin typeface="ui-sans-serif"/>
              </a:rPr>
              <a:t>Aetherborn</a:t>
            </a:r>
            <a:r>
              <a:rPr lang="en-US" b="0" i="0" dirty="0">
                <a:solidFill>
                  <a:srgbClr val="000000"/>
                </a:solidFill>
                <a:effectLst/>
                <a:latin typeface="ui-sans-serif"/>
              </a:rPr>
              <a:t>’ - generations who had never felt the pull of gravity on solid ground, who understood the universe not as a place to explore, but as an ocean to be navigated, a current to be ridden. Their bodies were subtly different – elongated limbs for maneuvering in low gravity, heightened spatial awareness, and a peculiar sensitivity to electromagnetic fields. They weren’t </a:t>
            </a:r>
            <a:r>
              <a:rPr lang="en-US" b="0" i="1" dirty="0">
                <a:solidFill>
                  <a:srgbClr val="000000"/>
                </a:solidFill>
                <a:effectLst/>
                <a:latin typeface="ui-sans-serif"/>
              </a:rPr>
              <a:t>better</a:t>
            </a:r>
            <a:r>
              <a:rPr lang="en-US" b="0" i="0" dirty="0">
                <a:solidFill>
                  <a:srgbClr val="000000"/>
                </a:solidFill>
                <a:effectLst/>
                <a:latin typeface="ui-sans-serif"/>
              </a:rPr>
              <a:t> than </a:t>
            </a:r>
            <a:r>
              <a:rPr lang="en-US" b="0" i="0" dirty="0" err="1">
                <a:solidFill>
                  <a:srgbClr val="000000"/>
                </a:solidFill>
                <a:effectLst/>
                <a:latin typeface="ui-sans-serif"/>
              </a:rPr>
              <a:t>Earthborns</a:t>
            </a:r>
            <a:r>
              <a:rPr lang="en-US" b="0" i="0" dirty="0">
                <a:solidFill>
                  <a:srgbClr val="000000"/>
                </a:solidFill>
                <a:effectLst/>
                <a:latin typeface="ui-sans-serif"/>
              </a:rPr>
              <a:t>, Silas often insisted, just… adapted. But </a:t>
            </a:r>
            <a:r>
              <a:rPr lang="en-US" b="0" i="0" dirty="0" err="1">
                <a:solidFill>
                  <a:srgbClr val="000000"/>
                </a:solidFill>
                <a:effectLst/>
                <a:latin typeface="ui-sans-serif"/>
              </a:rPr>
              <a:t>Kaelen</a:t>
            </a:r>
            <a:r>
              <a:rPr lang="en-US" b="0" i="0" dirty="0">
                <a:solidFill>
                  <a:srgbClr val="000000"/>
                </a:solidFill>
                <a:effectLst/>
                <a:latin typeface="ui-sans-serif"/>
              </a:rPr>
              <a:t> always sensed a quiet melancholy beneath his father's stoicism. A longing for something he could never have.</a:t>
            </a:r>
          </a:p>
          <a:p>
            <a:pPr algn="l"/>
            <a:r>
              <a:rPr lang="en-US" b="0" i="0" dirty="0">
                <a:solidFill>
                  <a:srgbClr val="000000"/>
                </a:solidFill>
                <a:effectLst/>
                <a:latin typeface="ui-sans-serif"/>
              </a:rPr>
              <a:t>Silas began </a:t>
            </a:r>
            <a:r>
              <a:rPr lang="en-US" b="0" i="0" dirty="0" err="1">
                <a:solidFill>
                  <a:srgbClr val="000000"/>
                </a:solidFill>
                <a:effectLst/>
                <a:latin typeface="ui-sans-serif"/>
              </a:rPr>
              <a:t>Kaelen’s</a:t>
            </a:r>
            <a:r>
              <a:rPr lang="en-US" b="0" i="0" dirty="0">
                <a:solidFill>
                  <a:srgbClr val="000000"/>
                </a:solidFill>
                <a:effectLst/>
                <a:latin typeface="ui-sans-serif"/>
              </a:rPr>
              <a:t> training early. Not in combat or engineering, but in the ancient art of Cartography – not simply mapping star systems, but understanding the subtle currents of the </a:t>
            </a:r>
            <a:r>
              <a:rPr lang="en-US" b="0" i="0" dirty="0" err="1">
                <a:solidFill>
                  <a:srgbClr val="000000"/>
                </a:solidFill>
                <a:effectLst/>
                <a:latin typeface="ui-sans-serif"/>
              </a:rPr>
              <a:t>Aetherium</a:t>
            </a:r>
            <a:r>
              <a:rPr lang="en-US" b="0" i="0" dirty="0">
                <a:solidFill>
                  <a:srgbClr val="000000"/>
                </a:solidFill>
                <a:effectLst/>
                <a:latin typeface="ui-sans-serif"/>
              </a:rPr>
              <a:t>, predicting its fluctuations, and sensing disturbances in the fabric of space-time. It was a lonely discipline, demanding intense concentration and an almost intuitive grasp of complex mathematical equations.</a:t>
            </a:r>
          </a:p>
          <a:p>
            <a:pPr algn="l"/>
            <a:r>
              <a:rPr lang="en-US" b="0" i="0" dirty="0">
                <a:solidFill>
                  <a:srgbClr val="000000"/>
                </a:solidFill>
                <a:effectLst/>
                <a:latin typeface="ui-sans-serif"/>
              </a:rPr>
              <a:t>“The </a:t>
            </a:r>
            <a:r>
              <a:rPr lang="en-US" b="0" i="0" dirty="0" err="1">
                <a:solidFill>
                  <a:srgbClr val="000000"/>
                </a:solidFill>
                <a:effectLst/>
                <a:latin typeface="ui-sans-serif"/>
              </a:rPr>
              <a:t>Aetherium</a:t>
            </a:r>
            <a:r>
              <a:rPr lang="en-US" b="0" i="0" dirty="0">
                <a:solidFill>
                  <a:srgbClr val="000000"/>
                </a:solidFill>
                <a:effectLst/>
                <a:latin typeface="ui-sans-serif"/>
              </a:rPr>
              <a:t> isn’t just an engine, </a:t>
            </a:r>
            <a:r>
              <a:rPr lang="en-US" b="0" i="0" dirty="0" err="1">
                <a:solidFill>
                  <a:srgbClr val="000000"/>
                </a:solidFill>
                <a:effectLst/>
                <a:latin typeface="ui-sans-serif"/>
              </a:rPr>
              <a:t>Kaelen</a:t>
            </a:r>
            <a:r>
              <a:rPr lang="en-US" b="0" i="0" dirty="0">
                <a:solidFill>
                  <a:srgbClr val="000000"/>
                </a:solidFill>
                <a:effectLst/>
                <a:latin typeface="ui-sans-serif"/>
              </a:rPr>
              <a:t>,” Silas would say, tracing constellations on a holographic map. “It's a living thing. It breathes, it shifts, it responds to… something. We don’t understand what that ‘something’ is yet.” He’d fall silent then, his gaze lost in the swirling nebulae displayed before them. "And between us and whatever lies at the end of our journey… there's a veil. A thinness. You must learn to feel it."</a:t>
            </a:r>
          </a:p>
          <a:p>
            <a:pPr algn="l"/>
            <a:r>
              <a:rPr lang="en-US" b="0" i="0" dirty="0" err="1">
                <a:solidFill>
                  <a:srgbClr val="000000"/>
                </a:solidFill>
                <a:effectLst/>
                <a:latin typeface="ui-sans-serif"/>
              </a:rPr>
              <a:t>Kaelen</a:t>
            </a:r>
            <a:r>
              <a:rPr lang="en-US" b="0" i="0" dirty="0">
                <a:solidFill>
                  <a:srgbClr val="000000"/>
                </a:solidFill>
                <a:effectLst/>
                <a:latin typeface="ui-sans-serif"/>
              </a:rPr>
              <a:t> excelled. He possessed a natural aptitude for spatial reasoning, an ability to visualize the three-dimensional structure of space with remarkable clarity. He could predict the </a:t>
            </a:r>
            <a:r>
              <a:rPr lang="en-US" b="0" i="0" dirty="0" err="1">
                <a:solidFill>
                  <a:srgbClr val="000000"/>
                </a:solidFill>
                <a:effectLst/>
                <a:latin typeface="ui-sans-serif"/>
              </a:rPr>
              <a:t>Aetherium’s</a:t>
            </a:r>
            <a:r>
              <a:rPr lang="en-US" b="0" i="0" dirty="0">
                <a:solidFill>
                  <a:srgbClr val="000000"/>
                </a:solidFill>
                <a:effectLst/>
                <a:latin typeface="ui-sans-serif"/>
              </a:rPr>
              <a:t> fluctuations with uncanny accuracy, identifying anomalies before they registered on the station's sensors. But he also felt a growing unease. The vastness of the Cosmos was not exhilarating; it was suffocating. He yearned for something </a:t>
            </a:r>
            <a:r>
              <a:rPr lang="en-US" b="0" i="1" dirty="0">
                <a:solidFill>
                  <a:srgbClr val="000000"/>
                </a:solidFill>
                <a:effectLst/>
                <a:latin typeface="ui-sans-serif"/>
              </a:rPr>
              <a:t>real</a:t>
            </a:r>
            <a:r>
              <a:rPr lang="en-US" b="0" i="0" dirty="0">
                <a:solidFill>
                  <a:srgbClr val="000000"/>
                </a:solidFill>
                <a:effectLst/>
                <a:latin typeface="ui-sans-serif"/>
              </a:rPr>
              <a:t>, something tangible, beyond the cold logic of the charts and equations.</a:t>
            </a:r>
          </a:p>
          <a:p>
            <a:pPr algn="l"/>
            <a:r>
              <a:rPr lang="en-US" b="1" i="0" dirty="0">
                <a:solidFill>
                  <a:srgbClr val="000000"/>
                </a:solidFill>
                <a:effectLst/>
                <a:latin typeface="ui-sans-serif"/>
              </a:rPr>
              <a:t>Part II: Echoes of Earth</a:t>
            </a:r>
            <a:endParaRPr lang="en-US" b="0" i="0" dirty="0">
              <a:solidFill>
                <a:srgbClr val="000000"/>
              </a:solidFill>
              <a:effectLst/>
              <a:latin typeface="ui-sans-serif"/>
            </a:endParaRPr>
          </a:p>
          <a:p>
            <a:pPr algn="l"/>
            <a:r>
              <a:rPr lang="en-US" b="0" i="0" dirty="0">
                <a:solidFill>
                  <a:srgbClr val="000000"/>
                </a:solidFill>
                <a:effectLst/>
                <a:latin typeface="ui-sans-serif"/>
              </a:rPr>
              <a:t>The first crack in </a:t>
            </a:r>
            <a:r>
              <a:rPr lang="en-US" b="0" i="0" dirty="0" err="1">
                <a:solidFill>
                  <a:srgbClr val="000000"/>
                </a:solidFill>
                <a:effectLst/>
                <a:latin typeface="ui-sans-serif"/>
              </a:rPr>
              <a:t>Kaelen’s</a:t>
            </a:r>
            <a:r>
              <a:rPr lang="en-US" b="0" i="0" dirty="0">
                <a:solidFill>
                  <a:srgbClr val="000000"/>
                </a:solidFill>
                <a:effectLst/>
                <a:latin typeface="ui-sans-serif"/>
              </a:rPr>
              <a:t> carefully constructed world appeared when he stumbled upon a hidden archive within Sector Delta-4, a restricted section containing remnants from the original </a:t>
            </a:r>
            <a:r>
              <a:rPr lang="en-US" b="0" i="1" dirty="0">
                <a:solidFill>
                  <a:srgbClr val="000000"/>
                </a:solidFill>
                <a:effectLst/>
                <a:latin typeface="ui-sans-serif"/>
              </a:rPr>
              <a:t>Argo</a:t>
            </a:r>
            <a:r>
              <a:rPr lang="en-US" b="0" i="0" dirty="0">
                <a:solidFill>
                  <a:srgbClr val="000000"/>
                </a:solidFill>
                <a:effectLst/>
                <a:latin typeface="ui-sans-serif"/>
              </a:rPr>
              <a:t> expedition. He discovered logs, personal diaries, and fragmented recordings left behind by the Earthborn pioneers – people who remembered sunlight on their skin, the smell of rain, the taste of fresh fruit.</a:t>
            </a:r>
          </a:p>
          <a:p>
            <a:pPr algn="l"/>
            <a:r>
              <a:rPr lang="en-US" b="0" i="0" dirty="0">
                <a:solidFill>
                  <a:srgbClr val="000000"/>
                </a:solidFill>
                <a:effectLst/>
                <a:latin typeface="ui-sans-serif"/>
              </a:rPr>
              <a:t>He became obsessed with these relics, spending hours poring over the faded entries, trying to reconstruct a world he could only imagine. He learned about art, music, literature - things that held no practical value in their sterile existence but seemed to pulse with a vibrant, forgotten life. He discovered poetry – poems about love, loss, and the beauty of a dying planet.</a:t>
            </a:r>
          </a:p>
          <a:p>
            <a:pPr algn="l"/>
            <a:r>
              <a:rPr lang="en-US" b="0" i="0" dirty="0">
                <a:solidFill>
                  <a:srgbClr val="000000"/>
                </a:solidFill>
                <a:effectLst/>
                <a:latin typeface="ui-sans-serif"/>
              </a:rPr>
              <a:t>One recording, in particular, haunted him. It was a woman’s voice, soft and melancholic, recounting her last days on Earth. She spoke of walking through forests, feeling the warmth of the sun, and watching her children play. “We knew we were leaving everything behind,” she said, her voice trembling with grief. “But we had to give our children a chance. We had to believe in something beyond the darkness.”</a:t>
            </a:r>
          </a:p>
          <a:p>
            <a:pPr algn="l"/>
            <a:r>
              <a:rPr lang="en-US" b="0" i="0" dirty="0" err="1">
                <a:solidFill>
                  <a:srgbClr val="000000"/>
                </a:solidFill>
                <a:effectLst/>
                <a:latin typeface="ui-sans-serif"/>
              </a:rPr>
              <a:t>Kaelen</a:t>
            </a:r>
            <a:r>
              <a:rPr lang="en-US" b="0" i="0" dirty="0">
                <a:solidFill>
                  <a:srgbClr val="000000"/>
                </a:solidFill>
                <a:effectLst/>
                <a:latin typeface="ui-sans-serif"/>
              </a:rPr>
              <a:t> felt a surge of anger – not at the Earthborn for their mistakes, but at his own society for its relentless pragmatism, for its systematic erasure of the past. They had escaped extinction, yes, but at what cost? They’d traded memory for survival, emotion for efficiency.</a:t>
            </a:r>
          </a:p>
          <a:p>
            <a:pPr algn="l"/>
            <a:r>
              <a:rPr lang="en-US" b="0" i="0" dirty="0">
                <a:solidFill>
                  <a:srgbClr val="000000"/>
                </a:solidFill>
                <a:effectLst/>
                <a:latin typeface="ui-sans-serif"/>
              </a:rPr>
              <a:t>His studies began to suffer. He started questioning everything – the purpose of their journey, the nature of the </a:t>
            </a:r>
            <a:r>
              <a:rPr lang="en-US" b="0" i="0" dirty="0" err="1">
                <a:solidFill>
                  <a:srgbClr val="000000"/>
                </a:solidFill>
                <a:effectLst/>
                <a:latin typeface="ui-sans-serif"/>
              </a:rPr>
              <a:t>Aetherium</a:t>
            </a:r>
            <a:r>
              <a:rPr lang="en-US" b="0" i="0" dirty="0">
                <a:solidFill>
                  <a:srgbClr val="000000"/>
                </a:solidFill>
                <a:effectLst/>
                <a:latin typeface="ui-sans-serif"/>
              </a:rPr>
              <a:t>, and the very foundations of their civilization. Lyra, now his immediate supervisor, noticed his distraction.</a:t>
            </a:r>
          </a:p>
          <a:p>
            <a:pPr algn="l"/>
            <a:r>
              <a:rPr lang="en-US" b="0" i="0" dirty="0">
                <a:solidFill>
                  <a:srgbClr val="000000"/>
                </a:solidFill>
                <a:effectLst/>
                <a:latin typeface="ui-sans-serif"/>
              </a:rPr>
              <a:t>“You’re slipping, </a:t>
            </a:r>
            <a:r>
              <a:rPr lang="en-US" b="0" i="0" dirty="0" err="1">
                <a:solidFill>
                  <a:srgbClr val="000000"/>
                </a:solidFill>
                <a:effectLst/>
                <a:latin typeface="ui-sans-serif"/>
              </a:rPr>
              <a:t>Kaelen</a:t>
            </a:r>
            <a:r>
              <a:rPr lang="en-US" b="0" i="0" dirty="0">
                <a:solidFill>
                  <a:srgbClr val="000000"/>
                </a:solidFill>
                <a:effectLst/>
                <a:latin typeface="ui-sans-serif"/>
              </a:rPr>
              <a:t>,” she said sternly during one of their review sessions. “Your projections are becoming less accurate. You need to focus.”</a:t>
            </a:r>
          </a:p>
          <a:p>
            <a:pPr algn="l"/>
            <a:r>
              <a:rPr lang="en-US" b="0" i="0" dirty="0">
                <a:solidFill>
                  <a:srgbClr val="000000"/>
                </a:solidFill>
                <a:effectLst/>
                <a:latin typeface="ui-sans-serif"/>
              </a:rPr>
              <a:t>“What are we even </a:t>
            </a:r>
            <a:r>
              <a:rPr lang="en-US" b="0" i="1" dirty="0">
                <a:solidFill>
                  <a:srgbClr val="000000"/>
                </a:solidFill>
                <a:effectLst/>
                <a:latin typeface="ui-sans-serif"/>
              </a:rPr>
              <a:t>doing</a:t>
            </a:r>
            <a:r>
              <a:rPr lang="en-US" b="0" i="0" dirty="0">
                <a:solidFill>
                  <a:srgbClr val="000000"/>
                </a:solidFill>
                <a:effectLst/>
                <a:latin typeface="ui-sans-serif"/>
              </a:rPr>
              <a:t> here, Lyra?” he challenged, unable to contain his frustration. “Just drifting endlessly through the void? Is there an end goal? Or are we just running from our past?”</a:t>
            </a:r>
          </a:p>
          <a:p>
            <a:pPr algn="l"/>
            <a:r>
              <a:rPr lang="en-US" b="0" i="0" dirty="0">
                <a:solidFill>
                  <a:srgbClr val="000000"/>
                </a:solidFill>
                <a:effectLst/>
                <a:latin typeface="ui-sans-serif"/>
              </a:rPr>
              <a:t>Lyra’s expression hardened. "We're preserving humanity, </a:t>
            </a:r>
            <a:r>
              <a:rPr lang="en-US" b="0" i="0" dirty="0" err="1">
                <a:solidFill>
                  <a:srgbClr val="000000"/>
                </a:solidFill>
                <a:effectLst/>
                <a:latin typeface="ui-sans-serif"/>
              </a:rPr>
              <a:t>Kaelen</a:t>
            </a:r>
            <a:r>
              <a:rPr lang="en-US" b="0" i="0" dirty="0">
                <a:solidFill>
                  <a:srgbClr val="000000"/>
                </a:solidFill>
                <a:effectLst/>
                <a:latin typeface="ui-sans-serif"/>
              </a:rPr>
              <a:t>. That is enough."</a:t>
            </a:r>
          </a:p>
          <a:p>
            <a:pPr algn="l"/>
            <a:r>
              <a:rPr lang="en-US" b="0" i="0" dirty="0">
                <a:solidFill>
                  <a:srgbClr val="000000"/>
                </a:solidFill>
                <a:effectLst/>
                <a:latin typeface="ui-sans-serif"/>
              </a:rPr>
              <a:t>“Preserving what </a:t>
            </a:r>
            <a:r>
              <a:rPr lang="en-US" b="0" i="1" dirty="0">
                <a:solidFill>
                  <a:srgbClr val="000000"/>
                </a:solidFill>
                <a:effectLst/>
                <a:latin typeface="ui-sans-serif"/>
              </a:rPr>
              <a:t>of</a:t>
            </a:r>
            <a:r>
              <a:rPr lang="en-US" b="0" i="0" dirty="0">
                <a:solidFill>
                  <a:srgbClr val="000000"/>
                </a:solidFill>
                <a:effectLst/>
                <a:latin typeface="ui-sans-serif"/>
              </a:rPr>
              <a:t> humanity?" he retorted. “A hollow shell? A ghost in a machine?"</a:t>
            </a:r>
          </a:p>
          <a:p>
            <a:pPr algn="l"/>
            <a:r>
              <a:rPr lang="en-US" b="1" i="0" dirty="0">
                <a:solidFill>
                  <a:srgbClr val="000000"/>
                </a:solidFill>
                <a:effectLst/>
                <a:latin typeface="ui-sans-serif"/>
              </a:rPr>
              <a:t>Part III: The Veil </a:t>
            </a:r>
            <a:r>
              <a:rPr lang="en-US" b="1" i="0" dirty="0" err="1">
                <a:solidFill>
                  <a:srgbClr val="000000"/>
                </a:solidFill>
                <a:effectLst/>
                <a:latin typeface="ui-sans-serif"/>
              </a:rPr>
              <a:t>Thinns</a:t>
            </a:r>
            <a:endParaRPr lang="en-US" b="0" i="0" dirty="0">
              <a:solidFill>
                <a:srgbClr val="000000"/>
              </a:solidFill>
              <a:effectLst/>
              <a:latin typeface="ui-sans-serif"/>
            </a:endParaRPr>
          </a:p>
          <a:p>
            <a:pPr algn="l"/>
            <a:r>
              <a:rPr lang="en-US" b="0" i="0" dirty="0">
                <a:solidFill>
                  <a:srgbClr val="000000"/>
                </a:solidFill>
                <a:effectLst/>
                <a:latin typeface="ui-sans-serif"/>
              </a:rPr>
              <a:t>The anomalies intensified. They weren’t merely energy signatures anymore; they were distortions of space-time, ripples in the fabric of reality itself. Silas, increasingly withdrawn and preoccupied, spent hours locked in his private observatory, studying the patterns with growing alarm.</a:t>
            </a:r>
          </a:p>
          <a:p>
            <a:pPr algn="l"/>
            <a:r>
              <a:rPr lang="en-US" b="0" i="0" dirty="0">
                <a:solidFill>
                  <a:srgbClr val="000000"/>
                </a:solidFill>
                <a:effectLst/>
                <a:latin typeface="ui-sans-serif"/>
              </a:rPr>
              <a:t>“Something is changing, </a:t>
            </a:r>
            <a:r>
              <a:rPr lang="en-US" b="0" i="0" dirty="0" err="1">
                <a:solidFill>
                  <a:srgbClr val="000000"/>
                </a:solidFill>
                <a:effectLst/>
                <a:latin typeface="ui-sans-serif"/>
              </a:rPr>
              <a:t>Kaelen</a:t>
            </a:r>
            <a:r>
              <a:rPr lang="en-US" b="0" i="0" dirty="0">
                <a:solidFill>
                  <a:srgbClr val="000000"/>
                </a:solidFill>
                <a:effectLst/>
                <a:latin typeface="ui-sans-serif"/>
              </a:rPr>
              <a:t>,” he said one day, his voice raspy with exhaustion. “The </a:t>
            </a:r>
            <a:r>
              <a:rPr lang="en-US" b="0" i="0" dirty="0" err="1">
                <a:solidFill>
                  <a:srgbClr val="000000"/>
                </a:solidFill>
                <a:effectLst/>
                <a:latin typeface="ui-sans-serif"/>
              </a:rPr>
              <a:t>Aetherium</a:t>
            </a:r>
            <a:r>
              <a:rPr lang="en-US" b="0" i="0" dirty="0">
                <a:solidFill>
                  <a:srgbClr val="000000"/>
                </a:solidFill>
                <a:effectLst/>
                <a:latin typeface="ui-sans-serif"/>
              </a:rPr>
              <a:t>… it’s responding to something out there. Something vast and ancient.”</a:t>
            </a:r>
          </a:p>
          <a:p>
            <a:pPr algn="l"/>
            <a:r>
              <a:rPr lang="en-US" b="0" i="0" dirty="0">
                <a:solidFill>
                  <a:srgbClr val="000000"/>
                </a:solidFill>
                <a:effectLst/>
                <a:latin typeface="ui-sans-serif"/>
              </a:rPr>
              <a:t>He showed </a:t>
            </a:r>
            <a:r>
              <a:rPr lang="en-US" b="0" i="0" dirty="0" err="1">
                <a:solidFill>
                  <a:srgbClr val="000000"/>
                </a:solidFill>
                <a:effectLst/>
                <a:latin typeface="ui-sans-serif"/>
              </a:rPr>
              <a:t>Kaelen</a:t>
            </a:r>
            <a:r>
              <a:rPr lang="en-US" b="0" i="0" dirty="0">
                <a:solidFill>
                  <a:srgbClr val="000000"/>
                </a:solidFill>
                <a:effectLst/>
                <a:latin typeface="ui-sans-serif"/>
              </a:rPr>
              <a:t> a series of complex diagrams – intricate webs of energy flows that depicted the </a:t>
            </a:r>
            <a:r>
              <a:rPr lang="en-US" b="0" i="0" dirty="0" err="1">
                <a:solidFill>
                  <a:srgbClr val="000000"/>
                </a:solidFill>
                <a:effectLst/>
                <a:latin typeface="ui-sans-serif"/>
              </a:rPr>
              <a:t>Aetherium's</a:t>
            </a:r>
            <a:r>
              <a:rPr lang="en-US" b="0" i="0" dirty="0">
                <a:solidFill>
                  <a:srgbClr val="000000"/>
                </a:solidFill>
                <a:effectLst/>
                <a:latin typeface="ui-sans-serif"/>
              </a:rPr>
              <a:t> internal workings. “Look at this,” he pointed to a specific point on the diagram, a nexus where several energy currents converged. “This is where the veil is thinnest. This is where we’re most vulnerable.”</a:t>
            </a:r>
          </a:p>
          <a:p>
            <a:pPr algn="l"/>
            <a:r>
              <a:rPr lang="en-US" b="0" i="0" dirty="0">
                <a:solidFill>
                  <a:srgbClr val="000000"/>
                </a:solidFill>
                <a:effectLst/>
                <a:latin typeface="ui-sans-serif"/>
              </a:rPr>
              <a:t>He explained his theory – a controversial one that had been dismissed by the Council of Elders decades ago. He believed that the </a:t>
            </a:r>
            <a:r>
              <a:rPr lang="en-US" b="0" i="0" dirty="0" err="1">
                <a:solidFill>
                  <a:srgbClr val="000000"/>
                </a:solidFill>
                <a:effectLst/>
                <a:latin typeface="ui-sans-serif"/>
              </a:rPr>
              <a:t>Aetherium</a:t>
            </a:r>
            <a:r>
              <a:rPr lang="en-US" b="0" i="0" dirty="0">
                <a:solidFill>
                  <a:srgbClr val="000000"/>
                </a:solidFill>
                <a:effectLst/>
                <a:latin typeface="ui-sans-serif"/>
              </a:rPr>
              <a:t> wasn't merely a propulsion system; it was also a barrier, protecting them from something that existed </a:t>
            </a:r>
            <a:r>
              <a:rPr lang="en-US" b="0" i="1" dirty="0">
                <a:solidFill>
                  <a:srgbClr val="000000"/>
                </a:solidFill>
                <a:effectLst/>
                <a:latin typeface="ui-sans-serif"/>
              </a:rPr>
              <a:t>between</a:t>
            </a:r>
            <a:r>
              <a:rPr lang="en-US" b="0" i="0" dirty="0">
                <a:solidFill>
                  <a:srgbClr val="000000"/>
                </a:solidFill>
                <a:effectLst/>
                <a:latin typeface="ui-sans-serif"/>
              </a:rPr>
              <a:t> Earth and the Cosmos – an entity or force he called ‘The Weaver.’</a:t>
            </a:r>
          </a:p>
          <a:p>
            <a:pPr algn="l"/>
            <a:r>
              <a:rPr lang="en-US" b="0" i="0" dirty="0">
                <a:solidFill>
                  <a:srgbClr val="000000"/>
                </a:solidFill>
                <a:effectLst/>
                <a:latin typeface="ui-sans-serif"/>
              </a:rPr>
              <a:t>“The Weaver isn’t malicious, not necessarily,” Silas explained. “But it is… other. It exists beyond our comprehension, outside the laws of physics as we understand them. It weaves the fabric of reality, manipulating space-time to its own unknown purposes.”</a:t>
            </a:r>
          </a:p>
          <a:p>
            <a:pPr algn="l"/>
            <a:r>
              <a:rPr lang="en-US" b="0" i="0" dirty="0">
                <a:solidFill>
                  <a:srgbClr val="000000"/>
                </a:solidFill>
                <a:effectLst/>
                <a:latin typeface="ui-sans-serif"/>
              </a:rPr>
              <a:t>He believed that their journey through the </a:t>
            </a:r>
            <a:r>
              <a:rPr lang="en-US" b="0" i="0" dirty="0" err="1">
                <a:solidFill>
                  <a:srgbClr val="000000"/>
                </a:solidFill>
                <a:effectLst/>
                <a:latin typeface="ui-sans-serif"/>
              </a:rPr>
              <a:t>Aetherium</a:t>
            </a:r>
            <a:r>
              <a:rPr lang="en-US" b="0" i="0" dirty="0">
                <a:solidFill>
                  <a:srgbClr val="000000"/>
                </a:solidFill>
                <a:effectLst/>
                <a:latin typeface="ui-sans-serif"/>
              </a:rPr>
              <a:t> had inadvertently drawn The Weaver’s attention. And with each anomaly, the veil between their world and The Weaver's grew thinner.</a:t>
            </a:r>
          </a:p>
          <a:p>
            <a:pPr algn="l"/>
            <a:r>
              <a:rPr lang="en-US" b="0" i="0" dirty="0">
                <a:solidFill>
                  <a:srgbClr val="000000"/>
                </a:solidFill>
                <a:effectLst/>
                <a:latin typeface="ui-sans-serif"/>
              </a:rPr>
              <a:t>Then came the incident in Sector Alpha-3. A research team investigating a minor anomaly vanished without a trace. Their life support systems were still functioning, but they were simply… gone. No wreckage, no distress signals, just empty corridors and lingering echoes of fear.</a:t>
            </a:r>
          </a:p>
          <a:p>
            <a:pPr algn="l"/>
            <a:r>
              <a:rPr lang="en-US" b="0" i="0" dirty="0">
                <a:solidFill>
                  <a:srgbClr val="000000"/>
                </a:solidFill>
                <a:effectLst/>
                <a:latin typeface="ui-sans-serif"/>
              </a:rPr>
              <a:t>The station went into lockdown. Lyra, now acting as de facto commander in the absence of clear leadership from the Council, initiated a full investigation. She suspected sabotage, or perhaps a rogue element within their own ranks. But </a:t>
            </a:r>
            <a:r>
              <a:rPr lang="en-US" b="0" i="0" dirty="0" err="1">
                <a:solidFill>
                  <a:srgbClr val="000000"/>
                </a:solidFill>
                <a:effectLst/>
                <a:latin typeface="ui-sans-serif"/>
              </a:rPr>
              <a:t>Kaelen</a:t>
            </a:r>
            <a:r>
              <a:rPr lang="en-US" b="0" i="0" dirty="0">
                <a:solidFill>
                  <a:srgbClr val="000000"/>
                </a:solidFill>
                <a:effectLst/>
                <a:latin typeface="ui-sans-serif"/>
              </a:rPr>
              <a:t> knew better. He could feel it – a coldness, a wrongness that permeated the station, a sensation akin to being watched by something vast and ancient.</a:t>
            </a:r>
          </a:p>
          <a:p>
            <a:pPr algn="l"/>
            <a:r>
              <a:rPr lang="en-US" b="1" i="0" dirty="0">
                <a:solidFill>
                  <a:srgbClr val="000000"/>
                </a:solidFill>
                <a:effectLst/>
                <a:latin typeface="ui-sans-serif"/>
              </a:rPr>
              <a:t>Part IV: Whispers in the Static</a:t>
            </a:r>
            <a:endParaRPr lang="en-US" b="0" i="0" dirty="0">
              <a:solidFill>
                <a:srgbClr val="000000"/>
              </a:solidFill>
              <a:effectLst/>
              <a:latin typeface="ui-sans-serif"/>
            </a:endParaRPr>
          </a:p>
          <a:p>
            <a:pPr algn="l"/>
            <a:r>
              <a:rPr lang="en-US" b="0" i="0" dirty="0">
                <a:solidFill>
                  <a:srgbClr val="000000"/>
                </a:solidFill>
                <a:effectLst/>
                <a:latin typeface="ui-sans-serif"/>
              </a:rPr>
              <a:t>The lockdown did little to quell the growing panic aboard </a:t>
            </a:r>
            <a:r>
              <a:rPr lang="en-US" b="0" i="1" dirty="0">
                <a:solidFill>
                  <a:srgbClr val="000000"/>
                </a:solidFill>
                <a:effectLst/>
                <a:latin typeface="ui-sans-serif"/>
              </a:rPr>
              <a:t>Argo Station Prime</a:t>
            </a:r>
            <a:r>
              <a:rPr lang="en-US" b="0" i="0" dirty="0">
                <a:solidFill>
                  <a:srgbClr val="000000"/>
                </a:solidFill>
                <a:effectLst/>
                <a:latin typeface="ui-sans-serif"/>
              </a:rPr>
              <a:t>. Every shadow seemed to hold a threat, every flicker of the lights triggered a fresh wave of anxiety. Lyra, driven by a desperate need for control, tightened security protocols, restricting movement and communication. But the fear was insidious, seeping into the very foundations of their carefully ordered society.</a:t>
            </a:r>
          </a:p>
          <a:p>
            <a:pPr algn="l"/>
            <a:r>
              <a:rPr lang="en-US" b="0" i="0" dirty="0" err="1">
                <a:solidFill>
                  <a:srgbClr val="000000"/>
                </a:solidFill>
                <a:effectLst/>
                <a:latin typeface="ui-sans-serif"/>
              </a:rPr>
              <a:t>Kaelen</a:t>
            </a:r>
            <a:r>
              <a:rPr lang="en-US" b="0" i="0" dirty="0">
                <a:solidFill>
                  <a:srgbClr val="000000"/>
                </a:solidFill>
                <a:effectLst/>
                <a:latin typeface="ui-sans-serif"/>
              </a:rPr>
              <a:t>, sidelined from active investigation due to his recent “performance issues,” found himself increasingly isolated. He retreated further into Silas's observatory, poring over old data logs and theoretical texts, searching for a clue – anything that could explain what was happening. He began experimenting with the </a:t>
            </a:r>
            <a:r>
              <a:rPr lang="en-US" b="0" i="0" dirty="0" err="1">
                <a:solidFill>
                  <a:srgbClr val="000000"/>
                </a:solidFill>
                <a:effectLst/>
                <a:latin typeface="ui-sans-serif"/>
              </a:rPr>
              <a:t>Aetherium’s</a:t>
            </a:r>
            <a:r>
              <a:rPr lang="en-US" b="0" i="0" dirty="0">
                <a:solidFill>
                  <a:srgbClr val="000000"/>
                </a:solidFill>
                <a:effectLst/>
                <a:latin typeface="ui-sans-serif"/>
              </a:rPr>
              <a:t> control systems, subtly altering energy flows in an attempt to map the distortions in space-time. It was dangerous work, bordering on insubordination, but he felt compelled by a growing sense of urgency.</a:t>
            </a:r>
          </a:p>
          <a:p>
            <a:pPr algn="l"/>
            <a:r>
              <a:rPr lang="en-US" b="0" i="0" dirty="0">
                <a:solidFill>
                  <a:srgbClr val="000000"/>
                </a:solidFill>
                <a:effectLst/>
                <a:latin typeface="ui-sans-serif"/>
              </a:rPr>
              <a:t>During one of these clandestine experiments, </a:t>
            </a:r>
            <a:r>
              <a:rPr lang="en-US" b="0" i="0" dirty="0" err="1">
                <a:solidFill>
                  <a:srgbClr val="000000"/>
                </a:solidFill>
                <a:effectLst/>
                <a:latin typeface="ui-sans-serif"/>
              </a:rPr>
              <a:t>Kaelen</a:t>
            </a:r>
            <a:r>
              <a:rPr lang="en-US" b="0" i="0" dirty="0">
                <a:solidFill>
                  <a:srgbClr val="000000"/>
                </a:solidFill>
                <a:effectLst/>
                <a:latin typeface="ui-sans-serif"/>
              </a:rPr>
              <a:t> detected something strange within the static of the </a:t>
            </a:r>
            <a:r>
              <a:rPr lang="en-US" b="0" i="0" dirty="0" err="1">
                <a:solidFill>
                  <a:srgbClr val="000000"/>
                </a:solidFill>
                <a:effectLst/>
                <a:latin typeface="ui-sans-serif"/>
              </a:rPr>
              <a:t>Aetherium's</a:t>
            </a:r>
            <a:r>
              <a:rPr lang="en-US" b="0" i="0" dirty="0">
                <a:solidFill>
                  <a:srgbClr val="000000"/>
                </a:solidFill>
                <a:effectLst/>
                <a:latin typeface="ui-sans-serif"/>
              </a:rPr>
              <a:t> communication channels – faint whispers, fragmented patterns of sound that didn’t correspond to any known language or frequency. They were… unsettlingly organic, like the rustling of unseen wings or the murmurings of a vast, sleeping consciousness.</a:t>
            </a:r>
          </a:p>
          <a:p>
            <a:pPr algn="l"/>
            <a:r>
              <a:rPr lang="en-US" b="0" i="0" dirty="0">
                <a:solidFill>
                  <a:srgbClr val="000000"/>
                </a:solidFill>
                <a:effectLst/>
                <a:latin typeface="ui-sans-serif"/>
              </a:rPr>
              <a:t>He managed to isolate and amplify the signal, feeding it into his personal analysis console. The resulting data was chaotic, fragmented, almost incomprehensible. But as he sifted through the noise, he began to discern repeating patterns – geometric shapes that mirrored the complex architecture of The Weaver’s energy signatures, symbols that resonated deep within his subconscious.</a:t>
            </a:r>
          </a:p>
          <a:p>
            <a:pPr algn="l"/>
            <a:r>
              <a:rPr lang="en-US" b="0" i="0" dirty="0">
                <a:solidFill>
                  <a:srgbClr val="000000"/>
                </a:solidFill>
                <a:effectLst/>
                <a:latin typeface="ui-sans-serif"/>
              </a:rPr>
              <a:t>“Father,” he said urgently, summoning Silas to the observatory. “I think… I think it's trying to communicate.”</a:t>
            </a:r>
          </a:p>
          <a:p>
            <a:pPr algn="l"/>
            <a:r>
              <a:rPr lang="en-US" b="0" i="0" dirty="0">
                <a:solidFill>
                  <a:srgbClr val="000000"/>
                </a:solidFill>
                <a:effectLst/>
                <a:latin typeface="ui-sans-serif"/>
              </a:rPr>
              <a:t>Silas listened intently as </a:t>
            </a:r>
            <a:r>
              <a:rPr lang="en-US" b="0" i="0" dirty="0" err="1">
                <a:solidFill>
                  <a:srgbClr val="000000"/>
                </a:solidFill>
                <a:effectLst/>
                <a:latin typeface="ui-sans-serif"/>
              </a:rPr>
              <a:t>Kaelen</a:t>
            </a:r>
            <a:r>
              <a:rPr lang="en-US" b="0" i="0" dirty="0">
                <a:solidFill>
                  <a:srgbClr val="000000"/>
                </a:solidFill>
                <a:effectLst/>
                <a:latin typeface="ui-sans-serif"/>
              </a:rPr>
              <a:t> played back the amplified signal. His face grew pale, his hands trembling slightly.</a:t>
            </a:r>
          </a:p>
          <a:p>
            <a:pPr algn="l"/>
            <a:r>
              <a:rPr lang="en-US" b="0" i="0" dirty="0">
                <a:solidFill>
                  <a:srgbClr val="000000"/>
                </a:solidFill>
                <a:effectLst/>
                <a:latin typeface="ui-sans-serif"/>
              </a:rPr>
              <a:t>“This is… remarkable,” he breathed. "And terrifying. It’s not a communication in the traditional sense. It’s more like… a resonance. The Weaver isn't speaking </a:t>
            </a:r>
            <a:r>
              <a:rPr lang="en-US" b="0" i="1" dirty="0">
                <a:solidFill>
                  <a:srgbClr val="000000"/>
                </a:solidFill>
                <a:effectLst/>
                <a:latin typeface="ui-sans-serif"/>
              </a:rPr>
              <a:t>to</a:t>
            </a:r>
            <a:r>
              <a:rPr lang="en-US" b="0" i="0" dirty="0">
                <a:solidFill>
                  <a:srgbClr val="000000"/>
                </a:solidFill>
                <a:effectLst/>
                <a:latin typeface="ui-sans-serif"/>
              </a:rPr>
              <a:t> us; it’s allowing us to perceive its own internal state.”</a:t>
            </a:r>
          </a:p>
          <a:p>
            <a:pPr algn="l"/>
            <a:r>
              <a:rPr lang="en-US" b="0" i="0" dirty="0">
                <a:solidFill>
                  <a:srgbClr val="000000"/>
                </a:solidFill>
                <a:effectLst/>
                <a:latin typeface="ui-sans-serif"/>
              </a:rPr>
              <a:t>He explained that The Weaver existed outside of linear time, perceiving all moments simultaneously. Its “thoughts” weren’t discrete ideas but vast, interconnected patterns of energy and information. The whispers were merely fragments of this infinite consciousness leaking through the thinning veil.</a:t>
            </a:r>
          </a:p>
          <a:p>
            <a:pPr algn="l"/>
            <a:r>
              <a:rPr lang="en-US" b="0" i="0" dirty="0">
                <a:solidFill>
                  <a:srgbClr val="000000"/>
                </a:solidFill>
                <a:effectLst/>
                <a:latin typeface="ui-sans-serif"/>
              </a:rPr>
              <a:t>“It's showing us… glimpses,” Silas said, his voice barely a whisper. "Glimpses of its own reality. And what it shows is… unsettling."</a:t>
            </a:r>
          </a:p>
          <a:p>
            <a:pPr algn="l"/>
            <a:r>
              <a:rPr lang="en-US" b="0" i="0" dirty="0">
                <a:solidFill>
                  <a:srgbClr val="000000"/>
                </a:solidFill>
                <a:effectLst/>
                <a:latin typeface="ui-sans-serif"/>
              </a:rPr>
              <a:t>He projected a series of holographic images derived from </a:t>
            </a:r>
            <a:r>
              <a:rPr lang="en-US" b="0" i="0" dirty="0" err="1">
                <a:solidFill>
                  <a:srgbClr val="000000"/>
                </a:solidFill>
                <a:effectLst/>
                <a:latin typeface="ui-sans-serif"/>
              </a:rPr>
              <a:t>Kaelen’s</a:t>
            </a:r>
            <a:r>
              <a:rPr lang="en-US" b="0" i="0" dirty="0">
                <a:solidFill>
                  <a:srgbClr val="000000"/>
                </a:solidFill>
                <a:effectLst/>
                <a:latin typeface="ui-sans-serif"/>
              </a:rPr>
              <a:t> analysis – swirling vortexes of color and light, impossible geometries that defied Euclidean space, landscapes that seemed to shift and breathe with an alien vitality. They were beautiful, mesmerizing, but also profoundly disturbing. They felt… </a:t>
            </a:r>
            <a:r>
              <a:rPr lang="en-US" b="0" i="1" dirty="0">
                <a:solidFill>
                  <a:srgbClr val="000000"/>
                </a:solidFill>
                <a:effectLst/>
                <a:latin typeface="ui-sans-serif"/>
              </a:rPr>
              <a:t>wrong</a:t>
            </a:r>
            <a:r>
              <a:rPr lang="en-US" b="0" i="0" dirty="0">
                <a:solidFill>
                  <a:srgbClr val="000000"/>
                </a:solidFill>
                <a:effectLst/>
                <a:latin typeface="ui-sans-serif"/>
              </a:rPr>
              <a:t>.</a:t>
            </a:r>
          </a:p>
          <a:p>
            <a:pPr algn="l"/>
            <a:r>
              <a:rPr lang="en-US" b="0" i="0" dirty="0">
                <a:solidFill>
                  <a:srgbClr val="000000"/>
                </a:solidFill>
                <a:effectLst/>
                <a:latin typeface="ui-sans-serif"/>
              </a:rPr>
              <a:t>“It's showing us the fabric of reality as it truly is,” Silas explained grimly. “Not as we perceive it, limited by our senses and our understanding. It’s reminding us that everything we know is just a fragile illusion.”</a:t>
            </a:r>
          </a:p>
          <a:p>
            <a:pPr algn="l"/>
            <a:r>
              <a:rPr lang="en-US" b="1" i="0" dirty="0">
                <a:solidFill>
                  <a:srgbClr val="000000"/>
                </a:solidFill>
                <a:effectLst/>
                <a:latin typeface="ui-sans-serif"/>
              </a:rPr>
              <a:t>Part V: The Loss of Anchor</a:t>
            </a:r>
            <a:endParaRPr lang="en-US" b="0" i="0" dirty="0">
              <a:solidFill>
                <a:srgbClr val="000000"/>
              </a:solidFill>
              <a:effectLst/>
              <a:latin typeface="ui-sans-serif"/>
            </a:endParaRPr>
          </a:p>
          <a:p>
            <a:pPr algn="l"/>
            <a:r>
              <a:rPr lang="en-US" b="0" i="0" dirty="0">
                <a:solidFill>
                  <a:srgbClr val="000000"/>
                </a:solidFill>
                <a:effectLst/>
                <a:latin typeface="ui-sans-serif"/>
              </a:rPr>
              <a:t>The whispers intensified, spreading through the station like a contagion. People began reporting strange dreams, hallucinations, moments of disorientation where reality seemed to flicker and dissolve around them. Some experienced intense feelings of déjà vu, as if they were reliving memories that weren't their own. Others succumbed to paranoia, convinced that they were being watched or manipulated by unseen forces.</a:t>
            </a:r>
          </a:p>
          <a:p>
            <a:pPr algn="l"/>
            <a:r>
              <a:rPr lang="en-US" b="0" i="0" dirty="0">
                <a:solidFill>
                  <a:srgbClr val="000000"/>
                </a:solidFill>
                <a:effectLst/>
                <a:latin typeface="ui-sans-serif"/>
              </a:rPr>
              <a:t>Lyra, struggling to maintain order in the face of mounting chaos, dismissed these reports as mass hysteria, a byproduct of stress and isolation. She ordered mandatory psychological evaluations and increased rations of sedatives. But her attempts at control only served to exacerbate the problem. The more she tried to suppress the fear, the stronger it became.</a:t>
            </a:r>
          </a:p>
          <a:p>
            <a:pPr algn="l"/>
            <a:r>
              <a:rPr lang="en-US" b="0" i="0" dirty="0">
                <a:solidFill>
                  <a:srgbClr val="000000"/>
                </a:solidFill>
                <a:effectLst/>
                <a:latin typeface="ui-sans-serif"/>
              </a:rPr>
              <a:t>Then came the disappearances – not just research teams now, but individual crew members vanishing from secure locations, leaving behind no trace. The security cameras malfunctioned repeatedly, displaying distorted images or simply going blank. Lyra began to suspect a coordinated attack, perhaps by a faction within their own society who sought to undermine her authority.</a:t>
            </a:r>
          </a:p>
          <a:p>
            <a:pPr algn="l"/>
            <a:r>
              <a:rPr lang="en-US" b="0" i="0" dirty="0" err="1">
                <a:solidFill>
                  <a:srgbClr val="000000"/>
                </a:solidFill>
                <a:effectLst/>
                <a:latin typeface="ui-sans-serif"/>
              </a:rPr>
              <a:t>Kaelen</a:t>
            </a:r>
            <a:r>
              <a:rPr lang="en-US" b="0" i="0" dirty="0">
                <a:solidFill>
                  <a:srgbClr val="000000"/>
                </a:solidFill>
                <a:effectLst/>
                <a:latin typeface="ui-sans-serif"/>
              </a:rPr>
              <a:t> tried to warn her about The Weaver, about the thinning veil, but she dismissed his theories as delusional ramblings. She accused him of intentionally spreading panic and threatened to confine him to the psychiatric ward. He realized then that he was on his own.</a:t>
            </a:r>
          </a:p>
          <a:p>
            <a:pPr algn="l"/>
            <a:r>
              <a:rPr lang="en-US" b="0" i="0" dirty="0">
                <a:solidFill>
                  <a:srgbClr val="000000"/>
                </a:solidFill>
                <a:effectLst/>
                <a:latin typeface="ui-sans-serif"/>
              </a:rPr>
              <a:t>One night, while working late in the observatory, </a:t>
            </a:r>
            <a:r>
              <a:rPr lang="en-US" b="0" i="0" dirty="0" err="1">
                <a:solidFill>
                  <a:srgbClr val="000000"/>
                </a:solidFill>
                <a:effectLst/>
                <a:latin typeface="ui-sans-serif"/>
              </a:rPr>
              <a:t>Kaelen</a:t>
            </a:r>
            <a:r>
              <a:rPr lang="en-US" b="0" i="0" dirty="0">
                <a:solidFill>
                  <a:srgbClr val="000000"/>
                </a:solidFill>
                <a:effectLst/>
                <a:latin typeface="ui-sans-serif"/>
              </a:rPr>
              <a:t> received a direct communication – not through the station’s comm system, but directly into his mind. It wasn't a voice, exactly, but a surge of pure consciousness, an overwhelming flood of information that bypassed his rational thought processes.</a:t>
            </a:r>
          </a:p>
          <a:p>
            <a:pPr algn="l"/>
            <a:r>
              <a:rPr lang="en-US" b="0" i="0" dirty="0">
                <a:solidFill>
                  <a:srgbClr val="000000"/>
                </a:solidFill>
                <a:effectLst/>
                <a:latin typeface="ui-sans-serif"/>
              </a:rPr>
              <a:t>He saw images – fragments of forgotten worlds, civilizations rising and falling like waves on a cosmic shore, realities beyond human comprehension. He felt emotions he’d never experienced before – joy, sorrow, terror, all intertwined in a chaotic tapestry of sensation. And then, he understood.</a:t>
            </a:r>
          </a:p>
          <a:p>
            <a:pPr algn="l"/>
            <a:r>
              <a:rPr lang="en-US" b="0" i="0" dirty="0">
                <a:solidFill>
                  <a:srgbClr val="000000"/>
                </a:solidFill>
                <a:effectLst/>
                <a:latin typeface="ui-sans-serif"/>
              </a:rPr>
              <a:t>The Weaver wasn't trying to harm them. It was simply… curious. It saw humanity as an anomaly, a flicker of consciousness in the vast darkness. And it was probing their minds, exploring their memories, attempting to understand what they were.</a:t>
            </a:r>
          </a:p>
          <a:p>
            <a:pPr algn="l"/>
            <a:r>
              <a:rPr lang="en-US" b="0" i="0" dirty="0">
                <a:solidFill>
                  <a:srgbClr val="000000"/>
                </a:solidFill>
                <a:effectLst/>
                <a:latin typeface="ui-sans-serif"/>
              </a:rPr>
              <a:t>But this exploration came at a cost. With each intrusion, the boundaries between their reality and The Weaver’s blurred further. Their individual identities began to unravel, their memories merging with the collective unconscious of the Cosmos. They were losing their anchor, becoming untethered from everything that defined them as human beings.</a:t>
            </a:r>
          </a:p>
          <a:p>
            <a:pPr algn="l"/>
            <a:r>
              <a:rPr lang="en-US" b="0" i="0" dirty="0" err="1">
                <a:solidFill>
                  <a:srgbClr val="000000"/>
                </a:solidFill>
                <a:effectLst/>
                <a:latin typeface="ui-sans-serif"/>
              </a:rPr>
              <a:t>Kaelen</a:t>
            </a:r>
            <a:r>
              <a:rPr lang="en-US" b="0" i="0" dirty="0">
                <a:solidFill>
                  <a:srgbClr val="000000"/>
                </a:solidFill>
                <a:effectLst/>
                <a:latin typeface="ui-sans-serif"/>
              </a:rPr>
              <a:t> felt his own sense of self slipping away. He struggled to hold onto his thoughts, to remember who he was, but it was like trying to grasp smoke. The whispers grew louder, more insistent, beckoning him into the infinite abyss.</a:t>
            </a:r>
          </a:p>
          <a:p>
            <a:pPr algn="l"/>
            <a:r>
              <a:rPr lang="en-US" b="1" i="0" dirty="0">
                <a:solidFill>
                  <a:srgbClr val="000000"/>
                </a:solidFill>
                <a:effectLst/>
                <a:latin typeface="ui-sans-serif"/>
              </a:rPr>
              <a:t>Part VI: The Cartographer's Choice</a:t>
            </a:r>
            <a:endParaRPr lang="en-US" b="0" i="0" dirty="0">
              <a:solidFill>
                <a:srgbClr val="000000"/>
              </a:solidFill>
              <a:effectLst/>
              <a:latin typeface="ui-sans-serif"/>
            </a:endParaRPr>
          </a:p>
          <a:p>
            <a:pPr algn="l"/>
            <a:r>
              <a:rPr lang="en-US" b="0" i="0" dirty="0">
                <a:solidFill>
                  <a:srgbClr val="000000"/>
                </a:solidFill>
                <a:effectLst/>
                <a:latin typeface="ui-sans-serif"/>
              </a:rPr>
              <a:t>Silas, witnessing </a:t>
            </a:r>
            <a:r>
              <a:rPr lang="en-US" b="0" i="0" dirty="0" err="1">
                <a:solidFill>
                  <a:srgbClr val="000000"/>
                </a:solidFill>
                <a:effectLst/>
                <a:latin typeface="ui-sans-serif"/>
              </a:rPr>
              <a:t>Kaelen’s</a:t>
            </a:r>
            <a:r>
              <a:rPr lang="en-US" b="0" i="0" dirty="0">
                <a:solidFill>
                  <a:srgbClr val="000000"/>
                </a:solidFill>
                <a:effectLst/>
                <a:latin typeface="ui-sans-serif"/>
              </a:rPr>
              <a:t> deteriorating condition, realized that they were running out of time. He activated a hidden emergency protocol – a failsafe mechanism designed to sever their connection to the </a:t>
            </a:r>
            <a:r>
              <a:rPr lang="en-US" b="0" i="0" dirty="0" err="1">
                <a:solidFill>
                  <a:srgbClr val="000000"/>
                </a:solidFill>
                <a:effectLst/>
                <a:latin typeface="ui-sans-serif"/>
              </a:rPr>
              <a:t>Aetherium</a:t>
            </a:r>
            <a:r>
              <a:rPr lang="en-US" b="0" i="0" dirty="0">
                <a:solidFill>
                  <a:srgbClr val="000000"/>
                </a:solidFill>
                <a:effectLst/>
                <a:latin typeface="ui-sans-serif"/>
              </a:rPr>
              <a:t> and initiate a full-scale shutdown of the station. It was a desperate measure, one that would strand them in deep space with limited resources, but he believed it was their only chance of survival.</a:t>
            </a:r>
          </a:p>
          <a:p>
            <a:pPr algn="l"/>
            <a:r>
              <a:rPr lang="en-US" b="0" i="0" dirty="0">
                <a:solidFill>
                  <a:srgbClr val="000000"/>
                </a:solidFill>
                <a:effectLst/>
                <a:latin typeface="ui-sans-serif"/>
              </a:rPr>
              <a:t>Lyra discovered his plan and confronted him in the observatory, her face contorted with fury.</a:t>
            </a:r>
          </a:p>
          <a:p>
            <a:pPr algn="l"/>
            <a:r>
              <a:rPr lang="en-US" b="0" i="0" dirty="0">
                <a:solidFill>
                  <a:srgbClr val="000000"/>
                </a:solidFill>
                <a:effectLst/>
                <a:latin typeface="ui-sans-serif"/>
              </a:rPr>
              <a:t>“You’re insane!” she screamed. “You want to doom us all? You want to throw away everything we’ve worked for?”</a:t>
            </a:r>
          </a:p>
          <a:p>
            <a:pPr algn="l"/>
            <a:r>
              <a:rPr lang="en-US" b="0" i="0" dirty="0">
                <a:solidFill>
                  <a:srgbClr val="000000"/>
                </a:solidFill>
                <a:effectLst/>
                <a:latin typeface="ui-sans-serif"/>
              </a:rPr>
              <a:t>“I want to save what remains,” Silas replied calmly, his voice filled with a quiet determination. “We've gone too far, Lyra. We’ve awakened something we cannot control. If we don't sever the connection now, we will cease to be.”</a:t>
            </a:r>
          </a:p>
          <a:p>
            <a:pPr algn="l"/>
            <a:r>
              <a:rPr lang="en-US" b="0" i="0" dirty="0">
                <a:solidFill>
                  <a:srgbClr val="000000"/>
                </a:solidFill>
                <a:effectLst/>
                <a:latin typeface="ui-sans-serif"/>
              </a:rPr>
              <a:t>A struggle ensued. Lyra, backed by security forces, attempted to arrest Silas and seize control of the shutdown mechanism. But </a:t>
            </a:r>
            <a:r>
              <a:rPr lang="en-US" b="0" i="0" dirty="0" err="1">
                <a:solidFill>
                  <a:srgbClr val="000000"/>
                </a:solidFill>
                <a:effectLst/>
                <a:latin typeface="ui-sans-serif"/>
              </a:rPr>
              <a:t>Kaelen</a:t>
            </a:r>
            <a:r>
              <a:rPr lang="en-US" b="0" i="0" dirty="0">
                <a:solidFill>
                  <a:srgbClr val="000000"/>
                </a:solidFill>
                <a:effectLst/>
                <a:latin typeface="ui-sans-serif"/>
              </a:rPr>
              <a:t>, despite his fractured mental state, intervened, using his intimate knowledge of the </a:t>
            </a:r>
            <a:r>
              <a:rPr lang="en-US" b="0" i="0" dirty="0" err="1">
                <a:solidFill>
                  <a:srgbClr val="000000"/>
                </a:solidFill>
                <a:effectLst/>
                <a:latin typeface="ui-sans-serif"/>
              </a:rPr>
              <a:t>Aetherium’s</a:t>
            </a:r>
            <a:r>
              <a:rPr lang="en-US" b="0" i="0" dirty="0">
                <a:solidFill>
                  <a:srgbClr val="000000"/>
                </a:solidFill>
                <a:effectLst/>
                <a:latin typeface="ui-sans-serif"/>
              </a:rPr>
              <a:t> systems to disable the security protocols and buy his father time.</a:t>
            </a:r>
          </a:p>
          <a:p>
            <a:pPr algn="l"/>
            <a:r>
              <a:rPr lang="en-US" b="0" i="0" dirty="0">
                <a:solidFill>
                  <a:srgbClr val="000000"/>
                </a:solidFill>
                <a:effectLst/>
                <a:latin typeface="ui-sans-serif"/>
              </a:rPr>
              <a:t>He knew what he had to do. The Weaver wasn't malevolent, but its very existence threatened their survival. He couldn't allow it to consume them all. He had to become a shield, a conduit for The Weaver's energy, absorbing its consciousness into himself and diverting it away from the station.</a:t>
            </a:r>
          </a:p>
          <a:p>
            <a:pPr algn="l"/>
            <a:r>
              <a:rPr lang="en-US" b="0" i="0" dirty="0">
                <a:solidFill>
                  <a:srgbClr val="000000"/>
                </a:solidFill>
                <a:effectLst/>
                <a:latin typeface="ui-sans-serif"/>
              </a:rPr>
              <a:t>He accessed the </a:t>
            </a:r>
            <a:r>
              <a:rPr lang="en-US" b="0" i="0" dirty="0" err="1">
                <a:solidFill>
                  <a:srgbClr val="000000"/>
                </a:solidFill>
                <a:effectLst/>
                <a:latin typeface="ui-sans-serif"/>
              </a:rPr>
              <a:t>Aetherium’s</a:t>
            </a:r>
            <a:r>
              <a:rPr lang="en-US" b="0" i="0" dirty="0">
                <a:solidFill>
                  <a:srgbClr val="000000"/>
                </a:solidFill>
                <a:effectLst/>
                <a:latin typeface="ui-sans-serif"/>
              </a:rPr>
              <a:t> central control console and began manipulating the energy flows, creating a feedback loop that would channel The Weaver’s influence directly into his own mind. It was excruciatingly painful – a searing torrent of information that threatened to shatter his sanity. But he held on, focusing all his will on maintaining the connection, on preventing it from overwhelming the station's systems.</a:t>
            </a:r>
          </a:p>
          <a:p>
            <a:pPr algn="l"/>
            <a:r>
              <a:rPr lang="en-US" b="0" i="0" dirty="0">
                <a:solidFill>
                  <a:srgbClr val="000000"/>
                </a:solidFill>
                <a:effectLst/>
                <a:latin typeface="ui-sans-serif"/>
              </a:rPr>
              <a:t>As the </a:t>
            </a:r>
            <a:r>
              <a:rPr lang="en-US" b="0" i="0" dirty="0" err="1">
                <a:solidFill>
                  <a:srgbClr val="000000"/>
                </a:solidFill>
                <a:effectLst/>
                <a:latin typeface="ui-sans-serif"/>
              </a:rPr>
              <a:t>Aetherium</a:t>
            </a:r>
            <a:r>
              <a:rPr lang="en-US" b="0" i="0" dirty="0">
                <a:solidFill>
                  <a:srgbClr val="000000"/>
                </a:solidFill>
                <a:effectLst/>
                <a:latin typeface="ui-sans-serif"/>
              </a:rPr>
              <a:t> began to shut down, Lyra finally understood the gravity of the situation. She stood frozen in disbelief as she watched </a:t>
            </a:r>
            <a:r>
              <a:rPr lang="en-US" b="0" i="0" dirty="0" err="1">
                <a:solidFill>
                  <a:srgbClr val="000000"/>
                </a:solidFill>
                <a:effectLst/>
                <a:latin typeface="ui-sans-serif"/>
              </a:rPr>
              <a:t>Kaelen</a:t>
            </a:r>
            <a:r>
              <a:rPr lang="en-US" b="0" i="0" dirty="0">
                <a:solidFill>
                  <a:srgbClr val="000000"/>
                </a:solidFill>
                <a:effectLst/>
                <a:latin typeface="ui-sans-serif"/>
              </a:rPr>
              <a:t> writhe in agony, his body glowing with an ethereal light.</a:t>
            </a:r>
          </a:p>
          <a:p>
            <a:pPr algn="l"/>
            <a:r>
              <a:rPr lang="en-US" b="0" i="0" dirty="0">
                <a:solidFill>
                  <a:srgbClr val="000000"/>
                </a:solidFill>
                <a:effectLst/>
                <a:latin typeface="ui-sans-serif"/>
              </a:rPr>
              <a:t>“What have you done?” she whispered, her voice trembling.</a:t>
            </a:r>
          </a:p>
          <a:p>
            <a:pPr algn="l"/>
            <a:r>
              <a:rPr lang="en-US" b="0" i="0" dirty="0" err="1">
                <a:solidFill>
                  <a:srgbClr val="000000"/>
                </a:solidFill>
                <a:effectLst/>
                <a:latin typeface="ui-sans-serif"/>
              </a:rPr>
              <a:t>Kaelen</a:t>
            </a:r>
            <a:r>
              <a:rPr lang="en-US" b="0" i="0" dirty="0">
                <a:solidFill>
                  <a:srgbClr val="000000"/>
                </a:solidFill>
                <a:effectLst/>
                <a:latin typeface="ui-sans-serif"/>
              </a:rPr>
              <a:t> managed a weak smile. “I’m mapping the boundaries,” he said, his voice barely audible. “I'm charting what lies between… and ensuring it stays there.”</a:t>
            </a:r>
          </a:p>
          <a:p>
            <a:pPr algn="l"/>
            <a:r>
              <a:rPr lang="en-US" b="0" i="0" dirty="0">
                <a:solidFill>
                  <a:srgbClr val="000000"/>
                </a:solidFill>
                <a:effectLst/>
                <a:latin typeface="ui-sans-serif"/>
              </a:rPr>
              <a:t>Then, darkness consumed him.</a:t>
            </a:r>
          </a:p>
          <a:p>
            <a:pPr algn="l"/>
            <a:r>
              <a:rPr lang="en-US" b="1" i="0" dirty="0">
                <a:solidFill>
                  <a:srgbClr val="000000"/>
                </a:solidFill>
                <a:effectLst/>
                <a:latin typeface="ui-sans-serif"/>
              </a:rPr>
              <a:t>Epilogue: A Silent Drift</a:t>
            </a:r>
            <a:endParaRPr lang="en-US" b="0" i="0" dirty="0">
              <a:solidFill>
                <a:srgbClr val="000000"/>
              </a:solidFill>
              <a:effectLst/>
              <a:latin typeface="ui-sans-serif"/>
            </a:endParaRPr>
          </a:p>
          <a:p>
            <a:pPr algn="l"/>
            <a:r>
              <a:rPr lang="en-US" b="0" i="1" dirty="0">
                <a:solidFill>
                  <a:srgbClr val="000000"/>
                </a:solidFill>
                <a:effectLst/>
                <a:latin typeface="ui-sans-serif"/>
              </a:rPr>
              <a:t>Argo Station Prime</a:t>
            </a:r>
            <a:r>
              <a:rPr lang="en-US" b="0" i="0" dirty="0">
                <a:solidFill>
                  <a:srgbClr val="000000"/>
                </a:solidFill>
                <a:effectLst/>
                <a:latin typeface="ui-sans-serif"/>
              </a:rPr>
              <a:t> drifted silently through the void, its engines extinguished, its lights dimmed. The remaining crew – a fractured remnant of their former civilization – huddled together in the central habitat module, rationing dwindling supplies and bracing for an uncertain future.</a:t>
            </a:r>
          </a:p>
          <a:p>
            <a:pPr algn="l"/>
            <a:r>
              <a:rPr lang="en-US" b="0" i="0" dirty="0">
                <a:solidFill>
                  <a:srgbClr val="000000"/>
                </a:solidFill>
                <a:effectLst/>
                <a:latin typeface="ui-sans-serif"/>
              </a:rPr>
              <a:t>Lyra, burdened by guilt and regret, took command. She established a strict regimen of order and discipline, determined to rebuild what had been lost. But she knew that things would never be the same. The veil was gone, replaced by an emptiness that echoed in their souls.</a:t>
            </a:r>
          </a:p>
          <a:p>
            <a:pPr algn="l"/>
            <a:r>
              <a:rPr lang="en-US" b="0" i="0" dirty="0">
                <a:solidFill>
                  <a:srgbClr val="000000"/>
                </a:solidFill>
                <a:effectLst/>
                <a:latin typeface="ui-sans-serif"/>
              </a:rPr>
              <a:t>They mourned </a:t>
            </a:r>
            <a:r>
              <a:rPr lang="en-US" b="0" i="0" dirty="0" err="1">
                <a:solidFill>
                  <a:srgbClr val="000000"/>
                </a:solidFill>
                <a:effectLst/>
                <a:latin typeface="ui-sans-serif"/>
              </a:rPr>
              <a:t>Kaelen</a:t>
            </a:r>
            <a:r>
              <a:rPr lang="en-US" b="0" i="0" dirty="0">
                <a:solidFill>
                  <a:srgbClr val="000000"/>
                </a:solidFill>
                <a:effectLst/>
                <a:latin typeface="ui-sans-serif"/>
              </a:rPr>
              <a:t> as a hero, but few understood the true nature of his sacrifice. They spoke of his bravery and ingenuity, but they couldn't comprehend the depths of his suffering or the immensity of what he had endured.</a:t>
            </a:r>
          </a:p>
          <a:p>
            <a:pPr algn="l"/>
            <a:r>
              <a:rPr lang="en-US" b="0" i="0" dirty="0">
                <a:solidFill>
                  <a:srgbClr val="000000"/>
                </a:solidFill>
                <a:effectLst/>
                <a:latin typeface="ui-sans-serif"/>
              </a:rPr>
              <a:t>Years turned into decades. Generations were born and died within the confines of the drifting station. The legends of Earth faded into myth, replaced by stories of </a:t>
            </a:r>
            <a:r>
              <a:rPr lang="en-US" b="0" i="0" dirty="0" err="1">
                <a:solidFill>
                  <a:srgbClr val="000000"/>
                </a:solidFill>
                <a:effectLst/>
                <a:latin typeface="ui-sans-serif"/>
              </a:rPr>
              <a:t>Kaelen</a:t>
            </a:r>
            <a:r>
              <a:rPr lang="en-US" b="0" i="0" dirty="0">
                <a:solidFill>
                  <a:srgbClr val="000000"/>
                </a:solidFill>
                <a:effectLst/>
                <a:latin typeface="ui-sans-serif"/>
              </a:rPr>
              <a:t> – “The Cartographer,” the man who stood between them and the Cosmos.</a:t>
            </a:r>
          </a:p>
          <a:p>
            <a:pPr algn="l"/>
            <a:r>
              <a:rPr lang="en-US" b="0" i="0" dirty="0">
                <a:solidFill>
                  <a:srgbClr val="000000"/>
                </a:solidFill>
                <a:effectLst/>
                <a:latin typeface="ui-sans-serif"/>
              </a:rPr>
              <a:t>And sometimes, on quiet nights when the stars shone brightly through the observation domes, Lyra would hear a faint whisper in the static – a fragmented echo of a consciousness beyond human comprehension, a reminder that even in the deepest darkness, there is always something else lurking just beyond the veil.</a:t>
            </a:r>
          </a:p>
          <a:p>
            <a:pPr algn="l"/>
            <a:r>
              <a:rPr lang="en-US" b="0" i="0" dirty="0">
                <a:solidFill>
                  <a:srgbClr val="000000"/>
                </a:solidFill>
                <a:effectLst/>
                <a:latin typeface="ui-sans-serif"/>
              </a:rPr>
              <a:t>The question remained unanswered: What </a:t>
            </a:r>
            <a:r>
              <a:rPr lang="en-US" b="0" i="1" dirty="0">
                <a:solidFill>
                  <a:srgbClr val="000000"/>
                </a:solidFill>
                <a:effectLst/>
                <a:latin typeface="ui-sans-serif"/>
              </a:rPr>
              <a:t>was</a:t>
            </a:r>
            <a:r>
              <a:rPr lang="en-US" b="0" i="0" dirty="0">
                <a:solidFill>
                  <a:srgbClr val="000000"/>
                </a:solidFill>
                <a:effectLst/>
                <a:latin typeface="ui-sans-serif"/>
              </a:rPr>
              <a:t> between Earth and the Cosmos? Perhaps it was nothing at all. Or perhaps it was everything. And </a:t>
            </a:r>
            <a:r>
              <a:rPr lang="en-US" b="0" i="0" dirty="0" err="1">
                <a:solidFill>
                  <a:srgbClr val="000000"/>
                </a:solidFill>
                <a:effectLst/>
                <a:latin typeface="ui-sans-serif"/>
              </a:rPr>
              <a:t>Kaelen</a:t>
            </a:r>
            <a:r>
              <a:rPr lang="en-US" b="0" i="0" dirty="0">
                <a:solidFill>
                  <a:srgbClr val="000000"/>
                </a:solidFill>
                <a:effectLst/>
                <a:latin typeface="ui-sans-serif"/>
              </a:rPr>
              <a:t>, the Cartographer of </a:t>
            </a:r>
            <a:r>
              <a:rPr lang="en-US" b="0" i="0" dirty="0" err="1">
                <a:solidFill>
                  <a:srgbClr val="000000"/>
                </a:solidFill>
                <a:effectLst/>
                <a:latin typeface="ui-sans-serif"/>
              </a:rPr>
              <a:t>Aether</a:t>
            </a:r>
            <a:r>
              <a:rPr lang="en-US" b="0" i="0" dirty="0">
                <a:solidFill>
                  <a:srgbClr val="000000"/>
                </a:solidFill>
                <a:effectLst/>
                <a:latin typeface="ui-sans-serif"/>
              </a:rPr>
              <a:t>, had become its eternal boundary, a silent guardian against the infinite unknown.</a:t>
            </a:r>
          </a:p>
          <a:p>
            <a:endParaRPr lang="en-US" b="0" dirty="0">
              <a:solidFill>
                <a:srgbClr val="3B3B3B"/>
              </a:solidFill>
              <a:effectLst/>
              <a:latin typeface="Consolas" panose="020B0609020204030204" pitchFamily="49" charset="0"/>
            </a:endParaRPr>
          </a:p>
        </p:txBody>
      </p:sp>
    </p:spTree>
    <p:extLst>
      <p:ext uri="{BB962C8B-B14F-4D97-AF65-F5344CB8AC3E}">
        <p14:creationId xmlns:p14="http://schemas.microsoft.com/office/powerpoint/2010/main" val="1109019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DA576-4BE4-A96D-8299-D2432389AA6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0725A31-4BE0-5CA7-B8A4-D9795698AD9F}"/>
              </a:ext>
            </a:extLst>
          </p:cNvPr>
          <p:cNvSpPr/>
          <p:nvPr/>
        </p:nvSpPr>
        <p:spPr>
          <a:xfrm>
            <a:off x="8690738" y="6291322"/>
            <a:ext cx="3546612" cy="584775"/>
          </a:xfrm>
          <a:prstGeom prst="rect">
            <a:avLst/>
          </a:prstGeom>
          <a:noFill/>
        </p:spPr>
        <p:txBody>
          <a:bodyPr wrap="none" lIns="91440" tIns="45720" rIns="91440" bIns="45720">
            <a:spAutoFit/>
          </a:bodyPr>
          <a:lstStyle/>
          <a:p>
            <a:pPr algn="ct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NathMath</a:t>
            </a:r>
            <a:r>
              <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 </a:t>
            </a:r>
            <a:r>
              <a:rPr lang="en-US" sz="3200" b="1" cap="none" spc="0"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Bilibili</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TextBox 5">
            <a:extLst>
              <a:ext uri="{FF2B5EF4-FFF2-40B4-BE49-F238E27FC236}">
                <a16:creationId xmlns:a16="http://schemas.microsoft.com/office/drawing/2014/main" id="{63D341E5-D086-6016-9A05-D44FDB6F2C37}"/>
              </a:ext>
            </a:extLst>
          </p:cNvPr>
          <p:cNvSpPr txBox="1"/>
          <p:nvPr/>
        </p:nvSpPr>
        <p:spPr>
          <a:xfrm>
            <a:off x="721568" y="569658"/>
            <a:ext cx="10245012" cy="61863089"/>
          </a:xfrm>
          <a:prstGeom prst="rect">
            <a:avLst/>
          </a:prstGeom>
          <a:noFill/>
        </p:spPr>
        <p:txBody>
          <a:bodyPr wrap="square">
            <a:spAutoFit/>
          </a:bodyPr>
          <a:lstStyle/>
          <a:p>
            <a:r>
              <a:rPr lang="zh-CN" altLang="en-US" b="0" dirty="0">
                <a:solidFill>
                  <a:srgbClr val="AF00DB"/>
                </a:solidFill>
                <a:effectLst/>
                <a:latin typeface="Consolas" panose="020B0609020204030204" pitchFamily="49" charset="0"/>
              </a:rPr>
              <a:t>附录：英文科幻小说的翻译内容 </a:t>
            </a:r>
            <a:r>
              <a:rPr lang="en-US" altLang="zh-CN" b="0" dirty="0">
                <a:solidFill>
                  <a:srgbClr val="AF00DB"/>
                </a:solidFill>
                <a:effectLst/>
                <a:latin typeface="Consolas" panose="020B0609020204030204" pitchFamily="49" charset="0"/>
              </a:rPr>
              <a:t>– </a:t>
            </a:r>
            <a:r>
              <a:rPr lang="zh-CN" altLang="en-US" b="0" dirty="0">
                <a:solidFill>
                  <a:srgbClr val="AF00DB"/>
                </a:solidFill>
                <a:effectLst/>
                <a:latin typeface="Consolas" panose="020B0609020204030204" pitchFamily="49" charset="0"/>
              </a:rPr>
              <a:t>由</a:t>
            </a:r>
            <a:r>
              <a:rPr lang="en-US" altLang="zh-CN" b="0" dirty="0">
                <a:solidFill>
                  <a:srgbClr val="AF00DB"/>
                </a:solidFill>
                <a:effectLst/>
                <a:latin typeface="Consolas" panose="020B0609020204030204" pitchFamily="49" charset="0"/>
              </a:rPr>
              <a:t>Gemma 3 AI</a:t>
            </a:r>
            <a:r>
              <a:rPr lang="zh-CN" altLang="en-US" b="0" dirty="0">
                <a:solidFill>
                  <a:srgbClr val="AF00DB"/>
                </a:solidFill>
                <a:effectLst/>
                <a:latin typeface="Consolas" panose="020B0609020204030204" pitchFamily="49" charset="0"/>
              </a:rPr>
              <a:t>翻译</a:t>
            </a:r>
            <a:endParaRPr lang="en-US" altLang="zh-CN" b="0" dirty="0">
              <a:solidFill>
                <a:srgbClr val="AF00DB"/>
              </a:solidFill>
              <a:effectLst/>
              <a:latin typeface="Consolas" panose="020B0609020204030204" pitchFamily="49" charset="0"/>
            </a:endParaRPr>
          </a:p>
          <a:p>
            <a:endParaRPr lang="en-US" b="0" dirty="0">
              <a:solidFill>
                <a:srgbClr val="AF00D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序章：尘埃与回声</a:t>
            </a:r>
          </a:p>
          <a:p>
            <a:r>
              <a:rPr lang="zh-CN" altLang="en-US" b="0" dirty="0">
                <a:solidFill>
                  <a:srgbClr val="3B3B3B"/>
                </a:solidFill>
                <a:effectLst/>
                <a:latin typeface="Consolas" panose="020B0609020204030204" pitchFamily="49" charset="0"/>
              </a:rPr>
              <a:t>人们称他为老泰伯，尽管没人记得他不老的时候。他永远弯腰驼背地坐在工作台前，</a:t>
            </a:r>
            <a:r>
              <a:rPr lang="en-US" altLang="zh-CN" b="0" dirty="0" err="1">
                <a:solidFill>
                  <a:srgbClr val="3B3B3B"/>
                </a:solidFill>
                <a:effectLst/>
                <a:latin typeface="Consolas" panose="020B0609020204030204" pitchFamily="49" charset="0"/>
              </a:rPr>
              <a:t>Xylos</a:t>
            </a:r>
            <a:r>
              <a:rPr lang="en-US" altLang="zh-CN" b="0" dirty="0">
                <a:solidFill>
                  <a:srgbClr val="3B3B3B"/>
                </a:solidFill>
                <a:effectLst/>
                <a:latin typeface="Consolas" panose="020B0609020204030204" pitchFamily="49" charset="0"/>
              </a:rPr>
              <a:t> </a:t>
            </a:r>
            <a:r>
              <a:rPr lang="zh-CN" altLang="en-US" b="0" dirty="0">
                <a:solidFill>
                  <a:srgbClr val="3B3B3B"/>
                </a:solidFill>
                <a:effectLst/>
                <a:latin typeface="Consolas" panose="020B0609020204030204" pitchFamily="49" charset="0"/>
              </a:rPr>
              <a:t>的淡蓝色光芒透过水晶穹顶，洒在 </a:t>
            </a:r>
            <a:r>
              <a:rPr lang="en-US" altLang="zh-CN" b="0" dirty="0">
                <a:solidFill>
                  <a:srgbClr val="3B3B3B"/>
                </a:solidFill>
                <a:effectLst/>
                <a:latin typeface="Consolas" panose="020B0609020204030204" pitchFamily="49" charset="0"/>
              </a:rPr>
              <a:t>Gamma-9 </a:t>
            </a:r>
            <a:r>
              <a:rPr lang="zh-CN" altLang="en-US" b="0" dirty="0">
                <a:solidFill>
                  <a:srgbClr val="3B3B3B"/>
                </a:solidFill>
                <a:effectLst/>
                <a:latin typeface="Consolas" panose="020B0609020204030204" pitchFamily="49" charset="0"/>
              </a:rPr>
              <a:t>区。他的手像沙漠树根一样扭曲，缓慢而费力地在一堆发光的细丝和蚀刻板上移动</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这是以太引擎的核心。</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泰伯并不是在传统意义上建造什么东西。他是在回忆。每根细丝代表一个已记录的星系，每块板代表一个已绘制的星云，每一束光代表一个通过观测端口瞥见的失落世界。他记得它们全部，尽管他从未亲眼见过。他是最后几个初生者之一，那些在“阿尔戈”号上受孕和出生的人</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阿尔戈”是一艘巨大的方舟，几个世纪前逃离了濒死的地球。</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“又一个异常，泰伯，”莱拉通过通讯系统说道，她的声音清晰而高效。她现在是区域主管，年轻，务实，与他截然不同。“第四十七区，能量信号与数据库中的任何记录都不符。”</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泰伯叹了口气，声音干涩如沙沙作响。异常现象越来越频繁。以太引擎</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推动他们文明穿越星际洪流的动力源</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正在不堪重负。每一次引擎的挣扎，都伴随着新的低语</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关于地球与宇宙之间存在之物的低语，关于他们为逃避灭绝所付出的代价的低语。</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“记录下来，莱拉，”他喃喃道，注意力仍集中在一块板上旋转的光云中。“并祈祷它不是什么想被发现的东西。”</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第一部：星辰间的诞生</a:t>
            </a:r>
          </a:p>
          <a:p>
            <a:r>
              <a:rPr lang="zh-CN" altLang="en-US" b="0" dirty="0">
                <a:solidFill>
                  <a:srgbClr val="3B3B3B"/>
                </a:solidFill>
                <a:effectLst/>
                <a:latin typeface="Consolas" panose="020B0609020204030204" pitchFamily="49" charset="0"/>
              </a:rPr>
              <a:t>凯伦不是出生在温暖的土壤中，而是出生在无菌的高效和循环空气里。他眨着眼睛，进入“阿尔戈主站”生育舱那临床般的白色光芒中。这是一个由原始方舟残骸建造的广阔栖息地。他从未见过他的母亲埃拉拉</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她在凯伦受孕前两个周期的一次例行太空行走中失踪，成为他们为维持脆弱生存而不断抗争中的一个悲剧数字。他的父亲西拉斯是一名制图师，是少数被委托导航以太引擎、在无尽黑暗中绘制航线的人之一。</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凯伦最早的记忆不是拥抱或摇篮曲，而是生命支持系统的嗡嗡声、加工蛋白糊的金属味，以及观察穹顶外那无垠的星尘景观。地球对他来说是一个神话</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历史课上低语流传的传说，用蓝色海洋和绿色森林的颗粒全息图像来描绘。一个失落的天堂，一个关于傲慢与环境崩溃的警示故事。</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他在“以太出生者”中长大</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这些世代从未在坚实地面上感受过重力，他们将宇宙视为一片需要航行的海洋、一股需要驾驭的潮流，而非探索之地。他们的身体有些许不同</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为了在低重力中活动而拉长的四肢，增强的空间感知力，以及对电磁场的奇特敏感。西拉斯常说，他们并不比地球出生者优越，只是</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适应了。但凯伦总能从父亲的坚忍外表下察觉到一丝淡淡的忧郁，一种对永远无法拥有的东西的渴望。</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西拉斯很早就开始训练凯伦。不是战斗或工程，而是古老的制图艺术</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不仅仅是绘制星系地图，而是理解以太引擎的微妙潮流，预测它的波动，感知时空结构中的扰动。这是一门孤独的学科，要求极高的专注力和对复杂数学方程近乎直觉的把握。</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“以太引擎不仅仅是一个引擎，凯伦，”西拉斯会一边在全息地图上描绘星座一边说，“它是一个活物。它呼吸，它变化，它对</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某种东西作出反应。我们还不明白那‘某种东西’是什么。”说完，他会陷入沉默，目光迷失在眼前旋转的星云中。“在我们与旅程终点之间的任何东西之间</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有一层帷幕。一层薄薄的隔膜。你必须学会感受它。”</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凯伦表现卓越。他天生擅长空间推理，能以惊人的清晰度可视化空间的三维结构。他能以诡异的精确度预测以太引擎的波动，在站内传感器记录之前发现异常。但他也感到一种日益增长的不安。宇宙的浩瀚并非令人振奋，而是令人窒息。他渴望某种真实、 </a:t>
            </a:r>
            <a:r>
              <a:rPr lang="en-US" altLang="zh-CN" b="0" dirty="0">
                <a:solidFill>
                  <a:srgbClr val="3B3B3B"/>
                </a:solidFill>
                <a:effectLst/>
                <a:latin typeface="Consolas" panose="020B0609020204030204" pitchFamily="49" charset="0"/>
              </a:rPr>
              <a:t>tangible </a:t>
            </a:r>
            <a:r>
              <a:rPr lang="zh-CN" altLang="en-US" b="0" dirty="0">
                <a:solidFill>
                  <a:srgbClr val="3B3B3B"/>
                </a:solidFill>
                <a:effectLst/>
                <a:latin typeface="Consolas" panose="020B0609020204030204" pitchFamily="49" charset="0"/>
              </a:rPr>
              <a:t>的东西，超越图表和方程的冰冷逻辑。</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第二部：地球的回声</a:t>
            </a:r>
          </a:p>
          <a:p>
            <a:r>
              <a:rPr lang="zh-CN" altLang="en-US" b="0" dirty="0">
                <a:solidFill>
                  <a:srgbClr val="3B3B3B"/>
                </a:solidFill>
                <a:effectLst/>
                <a:latin typeface="Consolas" panose="020B0609020204030204" pitchFamily="49" charset="0"/>
              </a:rPr>
              <a:t>凯伦精心构建的世界出现第一道裂痕，是在他偶然发现第四区一处隐藏档案时</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那里存放着原始“阿尔戈”探险队的遗物。他发现了日志、个人日记，以及地球出生先驱者留下的零碎录音</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那些记得阳光洒在皮肤上、雨的气味和新鲜水果味道的人。</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他沉迷于这些遗物，花费数小时研究褪色的记录，试图重建一个他只能想象的世界。他了解了艺术、音乐、文学</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在他们无菌的生活中毫无实用价值的东西，却似乎充满了被遗忘的生命力。他发现了诗歌</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关于爱、失落和濒死星球之美的诗歌。</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尤其是一段录音萦绕在他心头。那是一个女人的声音，柔和而忧郁，述说她在地球上的最后日子。她谈到在森林中漫步，感受太阳的温暖，看着孩子们嬉戏。“我们知道我们将抛下一切，”她说，声音因悲伤而颤抖，“但我们必须给孩子一个机会。我们必须相信黑暗之外有东西。”</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凯伦感到一阵愤怒</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不是对地球出生者的错误，而是对自己社会无情的实用主义，对系统性地抹去过去的愤怒。他们逃脱了灭绝，没错，但代价是什么？他们用记忆换取了生存，用情感换取了效率。</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他的学业开始下滑。他开始质疑一切</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他们旅程的目的，以太引擎的本质，以及他们文明的根基。莱拉</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现在是他的直属上司</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注意到了他的分心。</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“你在走下坡路，凯伦，”她在一次审查会议上严厉地说，“你的预测越来越不准。你需要集中注意力。”</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“我们在这儿做什么，莱拉？”他无法抑制挫败感，反问道，“只是在虚空里无休止地漂流吗？有终点吗？还是我们只是在逃避过去？”</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莱拉表情变得冷硬。“我们在保存人类，凯伦。这就够了。”</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“保存人类的什么？”他反驳道，“一个空壳？机器里的幽灵？”</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第三部：帷幕变薄</a:t>
            </a:r>
          </a:p>
          <a:p>
            <a:r>
              <a:rPr lang="zh-CN" altLang="en-US" b="0" dirty="0">
                <a:solidFill>
                  <a:srgbClr val="3B3B3B"/>
                </a:solidFill>
                <a:effectLst/>
                <a:latin typeface="Consolas" panose="020B0609020204030204" pitchFamily="49" charset="0"/>
              </a:rPr>
              <a:t>异常现象加剧。它们不再仅仅是能量信号，而是时空的扭曲，现实结构中的涟漪。西拉斯越来越孤僻，满腹心事，长时间把自己锁在私人天文台里，带着愈发强烈的警觉研究这些模式。</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“有些东西在改变，凯伦，”一天，他声音嘶哑地说，疲惫不堪，“以太引擎</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它在回应外面的某种东西。某种巨大而古老的东西。”</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他向凯伦展示了一系列复杂的图表</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描绘以太引擎内部能量流的错综网络。“看这儿，”他指着图表上一个特定点，若干能量流汇聚的交汇处，“这是帷幕最薄的地方。这是我们最脆弱的地方。”</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他阐述了自己的理论</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一个几十年前被长老会驳回的争议性观点。他认为以太引擎不仅是推进系统，还是屏障，保护他们免受地球与宇宙之间某种存在的侵害</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他称之为“织者”的实体或力量。</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“织者未必是恶意的，”西拉斯解释道，“但它是</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异质的。它存在于我们理解之外，超脱我们所知的物理定律。它编织现实的织物，操纵时空以达成它未知的目的。”</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他相信，他们通过以太引擎的旅程无意中吸引了织者的注意。每一次异常，帷幕都变得更薄。</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然后，</a:t>
            </a:r>
            <a:r>
              <a:rPr lang="en-US" altLang="zh-CN" b="0" dirty="0">
                <a:solidFill>
                  <a:srgbClr val="3B3B3B"/>
                </a:solidFill>
                <a:effectLst/>
                <a:latin typeface="Consolas" panose="020B0609020204030204" pitchFamily="49" charset="0"/>
              </a:rPr>
              <a:t>Alpha-3 </a:t>
            </a:r>
            <a:r>
              <a:rPr lang="zh-CN" altLang="en-US" b="0" dirty="0">
                <a:solidFill>
                  <a:srgbClr val="3B3B3B"/>
                </a:solidFill>
                <a:effectLst/>
                <a:latin typeface="Consolas" panose="020B0609020204030204" pitchFamily="49" charset="0"/>
              </a:rPr>
              <a:t>区的事件发生了。一支调查轻微异常的研究小组毫无踪迹地消失。他们的生命支持系统仍在运转，但人却</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不见了。没有残骸，没有求救信号，只有空荡的走廊和挥之不去的恐惧回声。</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车站进入封锁状态。莱拉在长老会缺乏明确领导的情况下，实际担任指挥官，启动全面调查。她怀疑是破坏，或者是内部的叛乱分子。但凯伦知道真相。他能感觉到</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一种寒意，一种错误感渗透进车站，仿佛被某种巨大而古老的存在注视着。</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第四部：静电中的低语</a:t>
            </a:r>
          </a:p>
          <a:p>
            <a:r>
              <a:rPr lang="zh-CN" altLang="en-US" b="0" dirty="0">
                <a:solidFill>
                  <a:srgbClr val="3B3B3B"/>
                </a:solidFill>
                <a:effectLst/>
                <a:latin typeface="Consolas" panose="020B0609020204030204" pitchFamily="49" charset="0"/>
              </a:rPr>
              <a:t>封锁未能平息“阿尔戈主站”上日益增长的恐慌。每个阴影似乎都藏着威胁，每一次灯光闪烁都引发新的焦虑。莱拉出于控制的急迫需求，收紧了安保措施，限制行动和通讯。但恐惧如影随形，渗透进他们精心有序的社会根基。</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凯伦因近期的“表现问题”被排除在调查之外，愈发孤立。他进一步退入西拉斯的天文台，埋头于旧数据日志和理论文本，寻找线索</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任何能解释正在发生之事的东西。他开始试验以太引擎的控制系统，微调能量流，试图绘制时空中的扭曲。这是危险的工作，近乎违抗命令，但他感到一种紧迫感在驱使他。</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在一次秘密实验中，凯伦在以太引擎通讯频道的静电中发现了异样</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微弱的低语，零碎的声音模式，不对应任何已知语言或频率。它们</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令人不安地有机，仿佛看不见的翅膀沙沙作响，或是巨大沉睡意识的低语。</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他设法隔离并放大了信号，输入个人分析控制台。数据混乱、零散，几乎无法理解。但在筛选噪音时，他辨认出重复的模式</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几何形状，反映织者能量特征的复杂结构，符号，在他潜意识深处引发共鸣。</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“父亲，”他急切地召唤西拉斯到天文台，“我认为</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它在试图沟通。”</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西拉斯专注地听着凯伦播放的放大信号。他的脸色苍白，双手微微颤抖。</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“真是</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惊人，”他低声道，“也可怕。这不是传统意义上的通讯。更像是</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一种共鸣。织者不是在对我们说话；它让我们感知它的内在状态。”</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他解释说，织者存在于线性时间之外，同时感知所有时刻。它的“思想”不是离散的念头，而是巨大而相互关联的能量与信息模式。低语只是这无限意识的碎片，通过变薄的帷幕泄露出来。</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“它在给我们展示</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一瞥，”西拉斯几乎耳语般说道，“它自己的现实一瞥。而它展示的</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令人不安。”</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他投射出从凯伦分析中得出的全息图像</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旋转的色彩与光线漩涡，违背欧几里得空间的不可能几何，风景仿佛以异样的生命力移动和呼吸。它们美丽而迷人，却也深刻地令人不安。它们感觉</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不对劲。</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“它在展示现实的真实面貌，”西拉斯沉重地说，“不是我们受感官和理解限制所感知的那样。它提醒我们，我们所知的一切只是脆弱的幻觉。”</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第五部：锚的丧失</a:t>
            </a:r>
          </a:p>
          <a:p>
            <a:r>
              <a:rPr lang="zh-CN" altLang="en-US" b="0" dirty="0">
                <a:solidFill>
                  <a:srgbClr val="3B3B3B"/>
                </a:solidFill>
                <a:effectLst/>
                <a:latin typeface="Consolas" panose="020B0609020204030204" pitchFamily="49" charset="0"/>
              </a:rPr>
              <a:t>低语加剧，像瘟疫般在车站蔓延。人们开始报告怪梦、幻觉，以及现实似乎在周围闪烁溶解的迷失时刻。有些人经历强烈的似曾相识感，仿佛在重温不属于自己的记忆。其他人则陷入偏执，确信被看不见的力量监视或操控。</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莱拉努力在混乱中维持秩序，将这些报告视为集体歇斯底里，压力与孤立的副产品。她下令强制心理评估，增加镇静剂配给。但她的控制尝试只让问题恶化。她越是压制恐惧，恐惧就越强烈。</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接着是失踪事件</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不再仅限于研究小组，个别船员从安全地点消失，无迹可寻。安保摄像头频频故障，显示扭曲的影像或干脆一片漆黑。莱拉怀疑是协调攻击，或许是内部派系试图削弱她的权威。</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凯伦试图警告她关于织者，关于变薄的帷幕，但她斥其为妄想胡言，责他故意散布恐慌，威胁要将他关进精神病房。他意识到只能靠自己。</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一天深夜，在天文台工作时，凯伦收到一次直接通讯</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不是通过车站系统，而是直入他的脑海。它不是声音，而是一股纯粹意识的涌动，一股压倒性的信息洪流，绕过他的理性思维。</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他看到影像</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被遗忘世界的碎片，文明如宇宙海岸上的波浪般兴衰，超越人类理解的现实。他感受到从未体验的情感</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喜悦、悲伤、恐惧，交织成混乱的感觉织锦。然后，他明白了。</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织者并非有意伤害他们。它只是</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好奇。它视人类为异常，浩瀚黑暗中的意识微光。它在探测他们的思想，探索他们的记忆，试图理解他们是什么。</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但这种探索有代价。每一次入侵，他们的现实与织者的现实界限进一步模糊。个体身份开始瓦解，记忆与宇宙的集体无意识融合。他们正在失去锚，与定义他们为人的东西脱节。</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凯伦感到自我在消逝。他努力抓住自己的思想，记住自己是谁，但就像试图抓住烟雾。低语更响亮、更急迫，召唤他进入无尽深渊。</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第六部：制图师的选择</a:t>
            </a:r>
          </a:p>
          <a:p>
            <a:r>
              <a:rPr lang="zh-CN" altLang="en-US" b="0" dirty="0">
                <a:solidFill>
                  <a:srgbClr val="3B3B3B"/>
                </a:solidFill>
                <a:effectLst/>
                <a:latin typeface="Consolas" panose="020B0609020204030204" pitchFamily="49" charset="0"/>
              </a:rPr>
              <a:t>西拉斯目睹凯伦状况恶化，意识到时间无多。他激活了一个隐藏的紧急协议</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一个旨在切断与以太引擎连接并关闭车站的故障保护机制。这是绝望之举，将他们困在资源有限的深空中，但他相信这是唯一的生存机会。</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莱拉发现他的计划，在天文台与他对峙，愤怒扭曲了她的脸。</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“你疯了！”她尖叫道，“你想让我们全灭？你要放弃我们奋斗的一切？”</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“我想救下剩下的，”西拉斯平静回答，声音透着坚定，“我们走得太远，莱拉。我们唤醒了无法控制的东西。如果现在不切断连接，我们将不复存在。”</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一场争斗随之而来。莱拉在安保部队支持下试图逮捕西拉斯，夺取关闭机制控制权。但凯伦尽管精神破碎，仍介入其中，用他对以太引擎系统的深入了解禁用了安保协议，为父亲争取时间。</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他知道自己必须做什么。织者虽无恶意，但其存在威胁他们的生存。他不能让它吞噬所有人。他必须成为屏障，织者能量的导管，将其意识吸入自身，远离车站。</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他进入以太引擎中央控制台，操控能量流，制造反馈循环，将织者的影响直接导入自己脑海。痛苦撕心裂肺</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一股炽热的信息洪流，威胁要粉碎他的理智。但他坚持住，集中所有意志维持连接，阻止它压垮车站系统。</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随着以太引擎关闭，莱拉终于明白事态严重。她呆立当场，不敢置信地看着凯伦在痛苦中挣扎，身体发出空灵光芒。</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“你做了什么？”她低语，声音颤抖。</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凯伦挤出一丝虚弱的微笑。“我在绘制边界，”他说，声音几不可闻，“我在标绘地球与宇宙之间的东西</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并确保它留在那儿。”</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然后，黑暗吞没了他。</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尾声：无声的漂流</a:t>
            </a:r>
          </a:p>
          <a:p>
            <a:r>
              <a:rPr lang="zh-CN" altLang="en-US" b="0" dirty="0">
                <a:solidFill>
                  <a:srgbClr val="3B3B3B"/>
                </a:solidFill>
                <a:effectLst/>
                <a:latin typeface="Consolas" panose="020B0609020204030204" pitchFamily="49" charset="0"/>
              </a:rPr>
              <a:t>“阿尔戈主站”在虚空里无声漂流，引擎熄灭，灯光暗淡。残存的船员</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他们昔日文明的破碎遗迹</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挤在中央栖息舱，分配日益减少的物资，为不确定的未来做准备。</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莱拉背负着愧疚与遗憾，接管指挥。她制定严格的秩序与纪律，决心重建失去的一切。但她知道，事情再也不会一样。帷幕消失，取而代之的是灵魂中的空虚回响。</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他们哀悼凯伦，将他视为英雄，但少有人理解他牺牲的真谛。他们谈及他的勇气与智慧，却无法领会他痛苦的深度与承受的浩大。</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岁月变为数十年。世代在漂流车站的狭窄空间里生老病死。地球的传说淡化为神话，取而代之的是凯伦的故事</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制图师”，站在他们与宇宙之间的人。</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有时，在星光透过观察穹顶明亮照耀的寂静夜晚，莱拉会听到静电中的微弱低语</a:t>
            </a:r>
            <a:r>
              <a:rPr lang="en-US" altLang="zh-CN" b="0" dirty="0">
                <a:solidFill>
                  <a:srgbClr val="3B3B3B"/>
                </a:solidFill>
                <a:effectLst/>
                <a:latin typeface="Consolas" panose="020B0609020204030204" pitchFamily="49" charset="0"/>
              </a:rPr>
              <a:t>——</a:t>
            </a:r>
            <a:r>
              <a:rPr lang="zh-CN" altLang="en-US" b="0" dirty="0">
                <a:solidFill>
                  <a:srgbClr val="3B3B3B"/>
                </a:solidFill>
                <a:effectLst/>
                <a:latin typeface="Consolas" panose="020B0609020204030204" pitchFamily="49" charset="0"/>
              </a:rPr>
              <a:t>超越人类理解的意识碎片回音，提醒着她，即使在最深的黑暗中，帷幕之外总有某种东西潜伏。</a:t>
            </a:r>
          </a:p>
          <a:p>
            <a:endParaRPr lang="zh-CN" altLang="en-US" b="0" dirty="0">
              <a:solidFill>
                <a:srgbClr val="3B3B3B"/>
              </a:solidFill>
              <a:effectLst/>
              <a:latin typeface="Consolas" panose="020B0609020204030204" pitchFamily="49" charset="0"/>
            </a:endParaRPr>
          </a:p>
          <a:p>
            <a:r>
              <a:rPr lang="zh-CN" altLang="en-US" b="0" dirty="0">
                <a:solidFill>
                  <a:srgbClr val="3B3B3B"/>
                </a:solidFill>
                <a:effectLst/>
                <a:latin typeface="Consolas" panose="020B0609020204030204" pitchFamily="49" charset="0"/>
              </a:rPr>
              <a:t>问题仍未解答：地球与宇宙之间是什么？或许什么也没有。或许是一切。而凯伦，以太的制图师，已成为其永恒边界，无声守护着无限未知。</a:t>
            </a:r>
            <a:endParaRPr lang="en-US" b="0" dirty="0">
              <a:solidFill>
                <a:srgbClr val="3B3B3B"/>
              </a:solidFill>
              <a:effectLst/>
              <a:latin typeface="Consolas" panose="020B0609020204030204" pitchFamily="49" charset="0"/>
            </a:endParaRPr>
          </a:p>
        </p:txBody>
      </p:sp>
    </p:spTree>
    <p:extLst>
      <p:ext uri="{BB962C8B-B14F-4D97-AF65-F5344CB8AC3E}">
        <p14:creationId xmlns:p14="http://schemas.microsoft.com/office/powerpoint/2010/main" val="24138665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152</TotalTime>
  <Words>9630</Words>
  <Application>Microsoft Office PowerPoint</Application>
  <PresentationFormat>Widescreen</PresentationFormat>
  <Paragraphs>423</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ui-sans-serif</vt:lpstr>
      <vt:lpstr>微软雅黑</vt:lpstr>
      <vt:lpstr>Arial</vt:lpstr>
      <vt:lpstr>Calibri</vt:lpstr>
      <vt:lpstr>Calibri Light</vt:lpstr>
      <vt:lpstr>Consolas</vt:lpstr>
      <vt:lpstr>Source Sans Pro</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huang box</dc:creator>
  <cp:lastModifiedBy>huang box</cp:lastModifiedBy>
  <cp:revision>56</cp:revision>
  <dcterms:created xsi:type="dcterms:W3CDTF">2025-03-07T05:12:52Z</dcterms:created>
  <dcterms:modified xsi:type="dcterms:W3CDTF">2025-03-15T06:44:19Z</dcterms:modified>
</cp:coreProperties>
</file>