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0F0F5"/>
                </a:solidFill>
                <a:latin typeface="Calibri"/>
              </a:defRPr>
            </a:pPr>
            <a:r>
              <a:t>Deep Learning for Financial Sentiment &amp; Algorithmic Trading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6576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96D2FF"/>
                </a:solidFill>
                <a:latin typeface="Calibri"/>
              </a:defRPr>
            </a:pPr>
            <a:r>
              <a:t>Fine-tuning BERT Architectures for Regime-Aware Factor Models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57200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A0A0AF"/>
                </a:solidFill>
                <a:latin typeface="Calibri"/>
              </a:defRPr>
            </a:pPr>
            <a:r>
              <a:t>Harsh Yadav | Roll No: 23CS165</a:t>
            </a:r>
            <a:br/>
            <a:r>
              <a:t>CS318 Course Project | Deep Learning</a:t>
            </a:r>
            <a:br/>
            <a:r>
              <a:t>Delhi Technological University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1/25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The Problem Space: Financial NLP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Translating textual data into continuous signal distributions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2/25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41148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0C85A"/>
                </a:solidFill>
                <a:latin typeface="Calibri"/>
              </a:defRPr>
            </a:pPr>
            <a:r>
              <a:t>Why is Financial Sentiment Analysis Hard?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Abstract Jargon: 'Hawkish fed' means negative for equities, but 'Hawkish' usually implies strong.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Context Dependency: 'Cutting costs' can mean layoffs (usually negative in standard NLP) but highly positive for Wall Street margins.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Asymmetric Class Boundaries: 80% of financial news is strictly neutral (earnings reports, executive changes). Identifying the 10% of true market-moving sentiment requires extremely precise classification boundaries.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Velocity: The model must perform inference fast enough to parse thousands of daily headlines before the market opens.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The Role of Deep Learning in Finance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Moving beyond simple heuristics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3/25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530352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47548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F06464"/>
                </a:solidFill>
                <a:latin typeface="Calibri"/>
              </a:defRPr>
            </a:pPr>
            <a:r>
              <a:t>The Legacy Approach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Bag-of-Words (BoW) &amp; TF-IDF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Loughran-McDonald Financial Dictionaries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Fails to capture negation (e.g. 'not increasing revenue').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645920"/>
            <a:ext cx="557784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828800"/>
            <a:ext cx="5029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50DC8C"/>
                </a:solidFill>
                <a:latin typeface="Calibri"/>
              </a:defRPr>
            </a:pPr>
            <a:r>
              <a:t>The Deep Learning Paradigm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Contextual Embeddings via Transformers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Bidirectional processing grasps true meaning.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Allows non-linear classification of complex sentences.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Why Traditional ML Fails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Data Starvation and Regime Overfitting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4/25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64B4FF"/>
                </a:solidFill>
                <a:latin typeface="Calibri"/>
              </a:defRPr>
            </a:pPr>
            <a:r>
              <a:t>The Regime Shift Problem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Random Forests / XGBoost / LSTMs often fail in quantitative finance because they overfit to specific macroeconomic regimes (e.g., memorizing the 2010s zero-interest-rate bull market).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When macro shocks occur (2020 COVID, 2022 Rate Hikes), standard ML models predict wildly out of distribution.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Solution: Use Deep Learning strictly for orthogonal, stationary tasks (like NLP Sentiment Inference), and fuse it with mathematically robust momentum strategies.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Introduction to BERT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Bidirectional Encoder Representations from Transformers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5/25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41148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0C85A"/>
                </a:solidFill>
                <a:latin typeface="Calibri"/>
              </a:defRPr>
            </a:pPr>
            <a:r>
              <a:t>What is BERT?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Developed by Google in 2018. It disrupted the NLP space by utilizing a deeply bidirectional Transformer architecture.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Trained using two unsupervised tasks: Masked Language Modeling (MLM) and Next Sentence Prediction (NSP).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For this project, we utilize `bert-base-uncased`: 12 Transformer layers, 12 attention heads, and 110 million parameters.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Architecture of BERT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The Engine Under the Hood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6/25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5486400" cy="41148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49377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64B4FF"/>
                </a:solidFill>
                <a:latin typeface="Calibri"/>
              </a:defRPr>
            </a:pPr>
            <a:r>
              <a:t>Transformer Encoders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BERT is composed entirely of the Encoder stack of the original Transformer architecture.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Self-Attention allows the model to weigh the importance of every word in the sentence against every other word, solving long-term dependency issues present in RNNs/LSTMs.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645920"/>
            <a:ext cx="5303520" cy="41148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0" y="1828800"/>
            <a:ext cx="47548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64B4FF"/>
                </a:solidFill>
                <a:latin typeface="Calibri"/>
              </a:defRPr>
            </a:pPr>
            <a:r>
              <a:t>Vector Representation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Every input token is converted to a 768-dimensional vector.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The special [CLS] token is appended to the start. After passing through all 12 layers, the [CLS] embedding acts as an aggregate representation of the entire sequence.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Fine-Tuning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Adapting General Knowledge to Finance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7/25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32004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0C85A"/>
                </a:solidFill>
                <a:latin typeface="Calibri"/>
              </a:defRPr>
            </a:pPr>
            <a:r>
              <a:t>Transfer Learning Protocol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We take the pre-trained `bert-base-uncased` weights (learned from Wikipedia and BookCorpus).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We freeze the majority of the lower attention layers to prevent catastrophic forgetting.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We unfreeze the top 2 transformer layers and attach a custom dense classification head.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We train on a specialized financial dataset with a very low learning rate (e.g. 2e-5) to gently nudge the embeddings into the financial latent space.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Dataset: The Financial PhraseBank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High-Quality Labeled Corpus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8/25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41148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64B4FF"/>
                </a:solidFill>
                <a:latin typeface="Calibri"/>
              </a:defRPr>
            </a:pPr>
            <a:r>
              <a:t>Malo et al. (2014) Dataset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~4,840 sentences extracted from English-language financial news.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Annotated by 16 financial experts with deep domain knowledge.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3 Classes: Positive, Negative, Neutral.</a:t>
            </a:r>
          </a:p>
          <a:p>
            <a:br/>
            <a:pPr algn="l">
              <a:defRPr sz="1600" b="0">
                <a:solidFill>
                  <a:srgbClr val="F06464"/>
                </a:solidFill>
                <a:latin typeface="Calibri"/>
              </a:defRPr>
            </a:pPr>
            <a:r>
              <a:t>Example (Negative):</a:t>
            </a:r>
          </a:p>
          <a:p>
            <a:pPr algn="l">
              <a:defRPr sz="1400" b="0">
                <a:solidFill>
                  <a:srgbClr val="F0F0F5"/>
                </a:solidFill>
                <a:latin typeface="Calibri"/>
              </a:defRPr>
            </a:pPr>
            <a:r>
              <a:t>'Operating profit fell to EUR 18.0 mn from EUR 24.1 mn.'</a:t>
            </a:r>
          </a:p>
          <a:p>
            <a:br/>
            <a:pPr algn="l">
              <a:defRPr sz="1600" b="0">
                <a:solidFill>
                  <a:srgbClr val="50DC8C"/>
                </a:solidFill>
                <a:latin typeface="Calibri"/>
              </a:defRPr>
            </a:pPr>
            <a:r>
              <a:t>Example (Positive):</a:t>
            </a:r>
          </a:p>
          <a:p>
            <a:pPr algn="l">
              <a:defRPr sz="1400" b="0">
                <a:solidFill>
                  <a:srgbClr val="F0F0F5"/>
                </a:solidFill>
                <a:latin typeface="Calibri"/>
              </a:defRPr>
            </a:pPr>
            <a:r>
              <a:t>'The company's net sales grew by 15% year-on-year.'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Preprocessing Financial Text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Tokenization Mechanics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9/25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0C85A"/>
                </a:solidFill>
                <a:latin typeface="Calibri"/>
              </a:defRPr>
            </a:pPr>
            <a:r>
              <a:t>WordPiece Tokenization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BERT uses WordPiece tokenization with a 30,000 word vocabulary.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Out-of-vocabulary financial terms (e.g., 'EBITDA') are broken down into subwords ('EB', '##IT', '##DA').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Max sequence length set to 128 tokens. Padding added for shorter sentences, truncation for longer.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Output yields `input_ids` and `attention_mask` tensors for PyTorch.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Model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Building the Custom Classification Head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10/25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41148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64B4FF"/>
                </a:solidFill>
                <a:latin typeface="Calibri"/>
              </a:defRPr>
            </a:pPr>
            <a:r>
              <a:t>PyTorch Neural Network Implementation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1. Base Model: `transformers.BertModel`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2. Extraction: Extract the 768-dim [CLS] token embedding.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3. Hidden Layer: Linear mapping from 768 → 256 dimensions.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4. Activation: ReLU (Rectified Linear Unit) for non-linearity.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5. Regularization: Dropout(p=0.3) to prevent overfitting on the small dataset.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6. Output Layer: Linear mapping from 256 → 3 dimensions (logits).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Training Setup &amp; Hyperparameters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Optimizing the Loss Surface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11/25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41148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0C85A"/>
                </a:solidFill>
                <a:latin typeface="Calibri"/>
              </a:defRPr>
            </a:pPr>
            <a:r>
              <a:t>AdamW Optimizer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Optimizer: AdamW (Adam with Weight Decay) prevents weight magnitudes from exploding, crucial for transfer learning.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Learning Rate: 2e-5 (Extremely small, to preserve pre-trained knowledge).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Batch Size: 16 (Due to VRAM constraints on the 768-dim embeddings).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Scheduler: Linear Warmup with Cosine Decay. Gradually increases LR for 10% of steps, then decays 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Dealing with Class Imbalance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Re-weighting the Cross-Entropy Loss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12/25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F06464"/>
                </a:solidFill>
                <a:latin typeface="Calibri"/>
              </a:defRPr>
            </a:pPr>
            <a:r>
              <a:t>The Asymmetric Data Problem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The dataset is heavily skewed: ~60% Neutral, ~28% Positive, ~12% Negative.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A naive model could achieve 60% accuracy just by predicting 'Neutral' every time.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Solution: Class Weights applied to Cross-Entropy Loss.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  w = N_total / (N_classes * N_samples_in_class)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This forces the neural network to incur a massive loss penalty if it misclassifies a rare 'Negative' headline.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Training Metrics &amp; Loss Optimization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Monitoring Convergence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13/25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41148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64B4FF"/>
                </a:solidFill>
                <a:latin typeface="Calibri"/>
              </a:defRPr>
            </a:pPr>
            <a:r>
              <a:t>Epoch Progression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Epoch 1: Loss = 0.85. The custom head is rapidly adjusting weights.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Epoch 3: Loss = 0.32. The unfrozen BERT layers are adapting token embeddings to financial context.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Epoch 5: Loss = 0.15. The model converges. Validation loss begins to plateau.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Early Stopping: Triggered after epoch 5 to prevent overfitting to the train split.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Model Evaluation: BERT vs FinBERT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Benchmarking against industry standards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14/25</a:t>
            </a:r>
          </a:p>
        </p:txBody>
      </p:sp>
      <p:pic>
        <p:nvPicPr>
          <p:cNvPr id="6" name="Picture 5" descr="bert_vs_finbe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45920"/>
            <a:ext cx="5486400" cy="430491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217920" y="1645920"/>
            <a:ext cx="5486400" cy="32004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0" y="1828800"/>
            <a:ext cx="49377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50DC8C"/>
                </a:solidFill>
                <a:latin typeface="Calibri"/>
              </a:defRPr>
            </a:pPr>
            <a:r>
              <a:t>Result: Domination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Our Custom BERT achieved 97.1% accuracy on the test set.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FinBERT (the HuggingFace industry standard) only achieved 93.2%.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Absolute outperformance of +3.9% in F1 score.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Confusion Matrix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Where does the model make mistakes?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15/25</a:t>
            </a:r>
          </a:p>
        </p:txBody>
      </p:sp>
      <p:pic>
        <p:nvPicPr>
          <p:cNvPr id="6" name="Picture 5" descr="bert_finetuning_resul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45920"/>
            <a:ext cx="5943600" cy="466304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675120" y="1645920"/>
            <a:ext cx="502920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49440" y="1828800"/>
            <a:ext cx="44805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0C85A"/>
                </a:solidFill>
                <a:latin typeface="Calibri"/>
              </a:defRPr>
            </a:pPr>
            <a:r>
              <a:t>Error Typology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The most common error is classifying a true Neutral statement as Positive.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Very rare to confuse Positive and Negative directly.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High precision on Negative classification is crucial for avoiding value traps.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The 'Layoff Paradox'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Context is King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16/25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41148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F06464"/>
                </a:solidFill>
                <a:latin typeface="Calibri"/>
              </a:defRPr>
            </a:pPr>
            <a:r>
              <a:t>The 2022 Tech Bear Market Discovery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Our DL model achieved 97% accuracy, yet applying it blindly in 2022 destroyed alpha.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Why? In 2022, tech companies executed mass layoffs. Language models (even fine-tuned ones) score 'layoffs' as inherently Negative text.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However, Wall Street rewarded these layoffs as 'fiscal discipline' and drove stock prices UP.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Conclusion: DL models parse literal sentiment perfectly, but market regimes dictate the actual stock price reaction.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Deep Learning Meets Quant Trading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Applying Neural Outputs to the Real World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17/25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64B4FF"/>
                </a:solidFill>
                <a:latin typeface="Calibri"/>
              </a:defRPr>
            </a:pPr>
            <a:r>
              <a:t>The AI Quant Pipeline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1. DL Model processes live daily news headlines.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2. A continuous Softmax probability distribution [P(neg), P(neu), P(pos)] is extracted.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3. Sentiment Score = P(pos) - P(neg).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4. The DL Score is Z-Scored cross-sectionally and fused with a mathematical Quantitative Baseline.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The Quantitative Baseline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The 175-Day Cross Sectional Momentum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18/25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0C85A"/>
                </a:solidFill>
                <a:latin typeface="Calibri"/>
              </a:defRPr>
            </a:pPr>
            <a:r>
              <a:t>The Factor Model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Universe: Top 600 S&amp;P/Nasdaq equities.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Alpha Factor: 175-Day Returns, skipping the most recent 21 days to avoid short-term mean reversion.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We apply Sector Neutralization: Stocks are Z-scored against their specific industry peers, rather than the whole market.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This provides the structural skeleton that the Deep Learning model can optimize.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The 17-Year Robustness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Validating the Engine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19/25</a:t>
            </a:r>
          </a:p>
        </p:txBody>
      </p:sp>
      <p:pic>
        <p:nvPicPr>
          <p:cNvPr id="6" name="Picture 5" descr="backtest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45920"/>
            <a:ext cx="7315200" cy="477893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046720" y="1645920"/>
            <a:ext cx="365760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21040" y="1828800"/>
            <a:ext cx="31089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0DC8C"/>
                </a:solidFill>
                <a:latin typeface="Calibri"/>
              </a:defRPr>
            </a:pPr>
            <a:r>
              <a:t>Core Performance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Backtested from 2008 to 2025.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Survived the 2008 GFC, 2020 COVID shock.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Baseline Strategy achieves 14.9% CAGR.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Fusing DL Sentiment with Momentum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The Lambda Blend Parameter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20/25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32004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64B4FF"/>
                </a:solidFill>
                <a:latin typeface="Calibri"/>
              </a:defRPr>
            </a:pPr>
            <a:r>
              <a:t>Alpha Generation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Final Score = λ * Z(Momentum) + (1-λ) * Z(DL_Sentiment)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In Risk-On regimes (2020-2021), blending DL Sentiment dramatically increases Sharpe ratio from 0.87 to 1.04.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DL acts as an accelerator, capturing idiosyncratic edge that technical data cannot see.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Addressing Path Dependency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The 4-Tranche Execution System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21/25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0C85A"/>
                </a:solidFill>
                <a:latin typeface="Calibri"/>
              </a:defRPr>
            </a:pPr>
            <a:r>
              <a:t>Smoothing Execution Variance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Algorithmic systems suffer from starting-date path dependency.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We divide the portfolio into 4 staggered tranches, rebalancing every 10 days.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This ensures the DL model is ingesting new signals and acting on them continuously, rather than waiting 40 days between portfolio adjustments.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Live Inference Pipeline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Deploying the Deep Learning Architecture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22/25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96D2FF"/>
                </a:solidFill>
                <a:latin typeface="Calibri"/>
              </a:defRPr>
            </a:pPr>
            <a:r>
              <a:t>Production Stack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Backend: Python + Flask API serving the PyTorch DL models.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Hosting: Dockerized container running on Hugging Face Spaces for scalable GPU inference.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Database: Supabase (PostgreSQL) caching daily sentiment embeddings to prevent API rate limits.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Frontend: React.js application for real-time visualization.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Out-of-Sample Performance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2026 Forward Test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23/25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50DC8C"/>
                </a:solidFill>
                <a:latin typeface="Calibri"/>
              </a:defRPr>
            </a:pPr>
            <a:r>
              <a:t>True Point-in-Time Inference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Jan - May 2026 data was held entirely out of sample.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The DL model proved highly predictive: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  • Stocks classified as 'Positive' exhibited a 65% win rate over 20-day forward horizons.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  • Stocks classified as 'Negative' exhibited a 0% win rate.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• Validates that the custom BERT model learned generalized financial representations.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64B4FF"/>
                </a:solidFill>
                <a:latin typeface="Calibri"/>
              </a:defRPr>
            </a:pPr>
            <a:r>
              <a:t>Key Learnings in Applied Deep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A0A0AF"/>
                </a:solidFill>
                <a:latin typeface="Calibri"/>
              </a:defRPr>
            </a:pPr>
            <a:r>
              <a:t>Takeaways for the class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80160"/>
            <a:ext cx="11247120" cy="25400"/>
          </a:xfrm>
          <a:prstGeom prst="rect">
            <a:avLst/>
          </a:prstGeom>
          <a:solidFill>
            <a:srgbClr val="64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24/25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645920"/>
            <a:ext cx="11247120" cy="3657600"/>
          </a:xfrm>
          <a:prstGeom prst="roundRect">
            <a:avLst/>
          </a:prstGeom>
          <a:solidFill>
            <a:srgbClr val="161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0C85A"/>
                </a:solidFill>
                <a:latin typeface="Calibri"/>
              </a:defRPr>
            </a:pPr>
            <a:r>
              <a:t>Summary</a:t>
            </a:r>
          </a:p>
          <a:p>
            <a:br/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1. Domain Adaptation Matters: Fine-tuning on 4,800 financial sentences provided a +4% edge over generic financial models.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2. Asymmetric Loss Functions: Critical when dealing with real-world skewed distributions.</a:t>
            </a:r>
          </a:p>
          <a:p>
            <a:pPr algn="l">
              <a:defRPr sz="1600" b="0">
                <a:solidFill>
                  <a:srgbClr val="F0F0F5"/>
                </a:solidFill>
                <a:latin typeface="Calibri"/>
              </a:defRPr>
            </a:pPr>
            <a:r>
              <a:t>3. Deep Learning Cannot Stand Alone: Neural networks predict sentiment perfectly, but translating that sentiment to stock returns requires robust, rule-based quantitative risk management.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74320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000" b="1">
                <a:solidFill>
                  <a:srgbClr val="F0F0F5"/>
                </a:solidFill>
                <a:latin typeface="Calibri"/>
              </a:defRPr>
            </a:pPr>
            <a: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>
                <a:solidFill>
                  <a:srgbClr val="64B4FF"/>
                </a:solidFill>
                <a:latin typeface="Calibri"/>
              </a:defRPr>
            </a:pPr>
            <a:r>
              <a:t>Questions &amp; 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200" b="0">
                <a:solidFill>
                  <a:srgbClr val="A0A0AF"/>
                </a:solidFill>
                <a:latin typeface="Calibri"/>
              </a:defRPr>
            </a:pPr>
            <a:r>
              <a:t>25/25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