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DCE1EB"/>
                </a:solidFill>
                <a:latin typeface="Calibri Light"/>
              </a:defRPr>
            </a:pPr>
            <a:r>
              <a:t>AI-Powered Stock Analysis Platform:</a:t>
            </a:r>
            <a:br/>
            <a:r>
              <a:t>Fine-Tuned BERT Sentiment &amp; Cross-Sectional</a:t>
            </a:r>
            <a:br/>
            <a:r>
              <a:t>Momentum Strategy with Full-Stack Deployment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0" y="3474720"/>
            <a:ext cx="48463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38404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64AAFF"/>
                </a:solidFill>
                <a:latin typeface="Calibri"/>
              </a:defRPr>
            </a:pPr>
            <a:r>
              <a:t>Harsh Yadav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434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B4BECD"/>
                </a:solidFill>
                <a:latin typeface="Calibri"/>
              </a:defRPr>
            </a:pPr>
            <a:r>
              <a:t>Roll No: 23CS165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8006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B4BECD"/>
                </a:solidFill>
                <a:latin typeface="Calibri"/>
              </a:defRPr>
            </a:pPr>
            <a:r>
              <a:t>CS318 Course Project  |  Deep Learning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578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8C96AA"/>
                </a:solidFill>
                <a:latin typeface="Calibri"/>
              </a:defRPr>
            </a:pPr>
            <a:r>
              <a:t>Delhi Technological University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1/25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Project Abstract &amp; Vision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Bridging deep learning and robust quantitative finance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2/25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5303520" cy="438912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71600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The Objective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828800"/>
            <a:ext cx="48463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Build a full-stack, production-ready system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Combining state-of-the-art NLP with rigorous quant modeling.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Phase I: Quantitative Foundation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Rank ~300 S&amp;P 500 stocks using robust cross-sectional momentum.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Must survive the entire 2008–2025 timeline.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Phase II: Deep Learning Overlay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Fine-tune bert-base-uncased for financial sentiment.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Integrate live news signals dynamically.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280160"/>
            <a:ext cx="5577840" cy="438912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50C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37160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50C878"/>
                </a:solidFill>
                <a:latin typeface="Calibri"/>
              </a:defRPr>
            </a:pPr>
            <a:r>
              <a:t>Key Outcomes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1828800"/>
            <a:ext cx="5029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Deep Learning Success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Custom BERT achieves 97.1% accuracy on Financial PhraseBank.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Outperforms industry-standard FinBERT by 4%.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Quantitative Robustness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Baseline strategy achieves 14.9% CAGR (0.90 Sharpe) over 17 years.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Grew $1 to $11.49 (vs S&amp;P 500's $6.85).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Live Forward-Testing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2026 out-of-sample data proves high point-in-time alpha.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The 17-Year Challenge (2008–2025)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Why naive ML fails in finance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3/25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11247120" cy="210312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E6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7160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5A5A"/>
                </a:solidFill>
                <a:latin typeface="Calibri"/>
              </a:defRPr>
            </a:pPr>
            <a:r>
              <a:t>The Problem with Deep Learning Rankers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82880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Data Starvation: Markets have ~250 trading days/year; DL models need millions to generalize.</a:t>
            </a: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Overfitting to Regimes: Models memorize bull markets but fail violently during macro shocks.</a:t>
            </a: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Path Dependency: Start dates dictate long-term variance.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657600"/>
            <a:ext cx="11247120" cy="210312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E6B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749039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Our 17-Year Crucible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20624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Evaluated across the 2008 GFC, 2015 China Shock, 2020 COVID Crash, and 2022 Tech Bear Market.</a:t>
            </a: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Applied brutal 60 bps transaction cost friction.</a:t>
            </a: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Tested 15-20 different offset dates to prove start-date independence.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Full-Stack System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Data ingestion, inference, and UI deployment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4/25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11247120" cy="128016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280160"/>
            <a:ext cx="228600" cy="128016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37160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68CE6"/>
                </a:solidFill>
                <a:latin typeface="Calibri"/>
              </a:defRPr>
            </a:pPr>
            <a:r>
              <a:t>Backend &amp; Data (Python + Flask)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28800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64AAFF"/>
                </a:solidFill>
                <a:latin typeface="Calibri"/>
              </a:defRPr>
            </a:pPr>
            <a:r>
              <a:t>GNews API: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031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4BECD"/>
                </a:solidFill>
                <a:latin typeface="Calibri"/>
              </a:defRPr>
            </a:pPr>
            <a:r>
              <a:t>Live headline ingestion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9120" y="1828800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64AAFF"/>
                </a:solidFill>
                <a:latin typeface="Calibri"/>
              </a:defRPr>
            </a:pPr>
            <a:r>
              <a:t>Twelve Data API: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1031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4BECD"/>
                </a:solidFill>
                <a:latin typeface="Calibri"/>
              </a:defRPr>
            </a:pPr>
            <a:r>
              <a:t>Daily pricing &amp; OHLCV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0" y="1828800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64AAFF"/>
                </a:solidFill>
                <a:latin typeface="Calibri"/>
              </a:defRPr>
            </a:pPr>
            <a:r>
              <a:t>Dockerized Core: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0" y="21031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4BECD"/>
                </a:solidFill>
                <a:latin typeface="Calibri"/>
              </a:defRPr>
            </a:pPr>
            <a:r>
              <a:t>V68 algorithm engine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2743200"/>
            <a:ext cx="11247120" cy="128016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50C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7200" y="2743200"/>
            <a:ext cx="228600" cy="1280160"/>
          </a:xfrm>
          <a:prstGeom prst="rect">
            <a:avLst/>
          </a:prstGeom>
          <a:solidFill>
            <a:srgbClr val="50C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28346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50C878"/>
                </a:solidFill>
                <a:latin typeface="Calibri"/>
              </a:defRPr>
            </a:pPr>
            <a:r>
              <a:t>Inference &amp; State (Hugging Face + Supabase)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291840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64AAFF"/>
                </a:solidFill>
                <a:latin typeface="Calibri"/>
              </a:defRPr>
            </a:pPr>
            <a:r>
              <a:t>BERT Inference: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35661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4BECD"/>
                </a:solidFill>
                <a:latin typeface="Calibri"/>
              </a:defRPr>
            </a:pPr>
            <a:r>
              <a:t>Asynchronous sentiment scoring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9120" y="3291840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64AAFF"/>
                </a:solidFill>
                <a:latin typeface="Calibri"/>
              </a:defRPr>
            </a:pPr>
            <a:r>
              <a:t>Supabase DB: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89120" y="35661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4BECD"/>
                </a:solidFill>
                <a:latin typeface="Calibri"/>
              </a:defRPr>
            </a:pPr>
            <a:r>
              <a:t>Caching vectors, caching rankings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63840" y="3291840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64AAFF"/>
                </a:solidFill>
                <a:latin typeface="Calibri"/>
              </a:defRPr>
            </a:pPr>
            <a:r>
              <a:t>HF Spaces: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0" y="35661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4BECD"/>
                </a:solidFill>
                <a:latin typeface="Calibri"/>
              </a:defRPr>
            </a:pPr>
            <a:r>
              <a:t>Scalable cloud hosting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7200" y="4206240"/>
            <a:ext cx="11247120" cy="128016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E6B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57200" y="4206240"/>
            <a:ext cx="228600" cy="1280160"/>
          </a:xfrm>
          <a:prstGeom prst="rect">
            <a:avLst/>
          </a:prstGeom>
          <a:solidFill>
            <a:srgbClr val="E6B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4297679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6BE50"/>
                </a:solidFill>
                <a:latin typeface="Calibri"/>
              </a:defRPr>
            </a:pPr>
            <a:r>
              <a:t>Frontend Dashboard (React.js + Vite)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4754879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64AAFF"/>
                </a:solidFill>
                <a:latin typeface="Calibri"/>
              </a:defRPr>
            </a:pPr>
            <a:r>
              <a:t>Interactive UI: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502920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4BECD"/>
                </a:solidFill>
                <a:latin typeface="Calibri"/>
              </a:defRPr>
            </a:pPr>
            <a:r>
              <a:t>Real-time factor visualization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89120" y="4754879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64AAFF"/>
                </a:solidFill>
                <a:latin typeface="Calibri"/>
              </a:defRPr>
            </a:pPr>
            <a:r>
              <a:t>Live Rankings: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89120" y="502920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4BECD"/>
                </a:solidFill>
                <a:latin typeface="Calibri"/>
              </a:defRPr>
            </a:pPr>
            <a:r>
              <a:t>Top 30 momentum + sentiment overlay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63840" y="4754879"/>
            <a:ext cx="1371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64AAFF"/>
                </a:solidFill>
                <a:latin typeface="Calibri"/>
              </a:defRPr>
            </a:pPr>
            <a:r>
              <a:t>Open Source: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63840" y="502920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B4BECD"/>
                </a:solidFill>
                <a:latin typeface="Calibri"/>
              </a:defRPr>
            </a:pPr>
            <a:r>
              <a:t>github.com/harshisageek/stock-project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Phase I: Deep Learning Sentiment Engine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Custom fine-tuning for financial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5/25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5303520" cy="457200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Custom BERT Architecture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48463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Base model: bert-base-uncased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Custom classification head: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  768 → 256 → 3 (ReLU + Dropout)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Optimizer: AdamW + linear warmup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Training corpus: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  Financial PhraseBank (~4,840 expert-annotated sentences)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Output Classes: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  Positive / Negative / Neutral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280160"/>
            <a:ext cx="5577840" cy="457200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50C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463040"/>
            <a:ext cx="5029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BERT vs FinBERT Performance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0" y="2011680"/>
          <a:ext cx="5029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300"/>
                <a:gridCol w="1257300"/>
                <a:gridCol w="1257300"/>
                <a:gridCol w="1257300"/>
              </a:tblGrid>
              <a:tr h="457200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Metric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Our BERT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FinBERT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Δ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Accuracy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97.1%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93.2%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+3.9%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F1 Score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97.1%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93.2%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+3.9%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Pos. Sentiment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+18.4%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baseline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Decisive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400800" y="4114800"/>
            <a:ext cx="50292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0C878"/>
                </a:solidFill>
                <a:latin typeface="Calibri"/>
              </a:defRPr>
            </a:pPr>
            <a:r>
              <a:t>Result: +18.4% improvement in detecting positive sentiment is critical for identifying bullish signals in live financial news.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BERT vs FinBERT: Empirical Validation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Confusion matrix &amp; performance distribution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6/25</a:t>
            </a:r>
          </a:p>
        </p:txBody>
      </p:sp>
      <p:pic>
        <p:nvPicPr>
          <p:cNvPr id="6" name="Picture 5" descr="bert_vs_finbe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5486400" cy="4304916"/>
          </a:xfrm>
          <a:prstGeom prst="rect">
            <a:avLst/>
          </a:prstGeom>
        </p:spPr>
      </p:pic>
      <p:pic>
        <p:nvPicPr>
          <p:cNvPr id="7" name="Picture 6" descr="bert_finetuning_resul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280160"/>
            <a:ext cx="5486400" cy="430434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57200" y="6263640"/>
            <a:ext cx="11247120" cy="502920"/>
          </a:xfrm>
          <a:prstGeom prst="roundRect">
            <a:avLst/>
          </a:prstGeom>
          <a:solidFill>
            <a:srgbClr val="14233C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336792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E6BE50"/>
                </a:solidFill>
                <a:latin typeface="Calibri"/>
              </a:defRPr>
            </a:pPr>
            <a:r>
              <a:t>▸  The custom model demonstrated vastly superior precision and recall on the held-out test split, outperforming models built specifically for finance.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Phase II: Quantitative Framework Evolution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The path to the V68 robust momentum engine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7/25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11247120" cy="438912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283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716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Algorithm Generations Analyzed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2011680"/>
          <a:ext cx="10515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114800"/>
                <a:gridCol w="4114800"/>
              </a:tblGrid>
              <a:tr h="640080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V30 Baseline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Standard 1M/3M Momentum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Train Sharpe: 0.60 | Path Dep Range: 0.12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V36 Sector Neutral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Cross-sectional Z-scores within sectors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Train Sharpe: 0.66 | Test Sharpe: 1.28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V53 Apex Stop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Correlation filters + Drawdown stops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Reduced Path Dependency. Smoother equity.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V68 Soft Tranche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175d mom + 63d consistency + 4 Tranches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Sharpe Range: 0.037 (Eliminated path dep)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Sector Neutrality in Action (V36 / V68)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Dynamic industry rotation during macroeconomic regime shifts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8/25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8872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E6BE50"/>
                </a:solidFill>
                <a:latin typeface="Calibri"/>
              </a:defRPr>
            </a:pPr>
            <a:r>
              <a:t>2020–2021: COVID Shock &amp; Rebound</a:t>
            </a:r>
          </a:p>
        </p:txBody>
      </p:sp>
      <p:pic>
        <p:nvPicPr>
          <p:cNvPr id="7" name="Picture 6" descr="ablation_sector_allocation_2020_2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54480"/>
            <a:ext cx="5486400" cy="31100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17920" y="118872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E6BE50"/>
                </a:solidFill>
                <a:latin typeface="Calibri"/>
              </a:defRPr>
            </a:pPr>
            <a:r>
              <a:t>2022–2023: Tech/AI Boom &amp; Restructuring</a:t>
            </a:r>
          </a:p>
        </p:txBody>
      </p:sp>
      <p:pic>
        <p:nvPicPr>
          <p:cNvPr id="9" name="Picture 8" descr="ablation_sector_allocation_2022_20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554480"/>
            <a:ext cx="5486400" cy="311455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57200" y="6263640"/>
            <a:ext cx="11247120" cy="502920"/>
          </a:xfrm>
          <a:prstGeom prst="roundRect">
            <a:avLst/>
          </a:prstGeom>
          <a:solidFill>
            <a:srgbClr val="14233C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6336792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E6BE50"/>
                </a:solidFill>
                <a:latin typeface="Calibri"/>
              </a:defRPr>
            </a:pPr>
            <a:r>
              <a:t>▸  By Z-scoring within sectors, the portfolio systematically captures relative alpha without breaching concentration limits.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Mathematical Foundation: The V68 Core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Signal construction and fusion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9/25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11247120" cy="219456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283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7160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Step 1: Momentum &amp; Consistency Matrix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9202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Raw Momentum (skip 21d):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192024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onsolas"/>
              </a:defRPr>
            </a:pPr>
            <a:r>
              <a:t>M(i,t) = P(i,t−21) / P(i,t−175) − 1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774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Consistency Ratio: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37744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onsolas"/>
              </a:defRPr>
            </a:pPr>
            <a:r>
              <a:t>C(i,t) = (1/63) Σ 𝟙(r(i,t−j) &gt; 0)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8346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Sector-Neutral Z-Score: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0" y="283464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onsolas"/>
              </a:defRPr>
            </a:pPr>
            <a:r>
              <a:t>Z(i,t) = ( (M×C) − μ_sector ) / σ_sector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3749039"/>
            <a:ext cx="11247120" cy="219456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283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384048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Step 2: Sentiment Fusion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News Gate: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0" y="438912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onsolas"/>
              </a:defRPr>
            </a:pPr>
            <a:r>
              <a:t>G(i,t) = 𝟙(N_news ≥ 3 in trailing 14 days)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84632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Sentiment Z-Score: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7600" y="484632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onsolas"/>
              </a:defRPr>
            </a:pPr>
            <a:r>
              <a:t>S(i,t) = (B(i,t) − μ_B) / σ_B   if G=1, else 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530352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Final Combined Score: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0" y="530352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onsolas"/>
              </a:defRPr>
            </a:pPr>
            <a:r>
              <a:t>A(i,t) = λ·Z(i,t) + (1−λ)·S(i,t)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The 4-Tranche Execution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Eliminating start-date dependency through staggered rebalancing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10/25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11247120" cy="292608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283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71600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6BE50"/>
                </a:solidFill>
                <a:latin typeface="Calibri"/>
              </a:defRPr>
            </a:pPr>
            <a:r>
              <a:t>Staggered Rebalance Timeline (40-Day Cycle)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874519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68CE6"/>
                </a:solidFill>
                <a:latin typeface="Calibri"/>
              </a:defRPr>
            </a:pPr>
            <a:r>
              <a:t>Tranche 1 (25%)</a:t>
            </a:r>
          </a:p>
        </p:txBody>
      </p:sp>
      <p:sp>
        <p:nvSpPr>
          <p:cNvPr id="9" name="Rectangle 8"/>
          <p:cNvSpPr/>
          <p:nvPr/>
        </p:nvSpPr>
        <p:spPr>
          <a:xfrm>
            <a:off x="2743200" y="1965960"/>
            <a:ext cx="8686800" cy="182880"/>
          </a:xfrm>
          <a:prstGeom prst="rect">
            <a:avLst/>
          </a:prstGeom>
          <a:solidFill>
            <a:srgbClr val="1923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43200" y="1920239"/>
            <a:ext cx="54864" cy="27432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80560" y="1920239"/>
            <a:ext cx="54864" cy="27432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17920" y="1920239"/>
            <a:ext cx="54864" cy="27432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55279" y="1920239"/>
            <a:ext cx="54864" cy="27432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692640" y="1920239"/>
            <a:ext cx="54864" cy="27432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430000" y="1920239"/>
            <a:ext cx="54864" cy="27432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377439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50C878"/>
                </a:solidFill>
                <a:latin typeface="Calibri"/>
              </a:defRPr>
            </a:pPr>
            <a:r>
              <a:t>Tranche 2 (25%)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743200" y="2468879"/>
            <a:ext cx="8686800" cy="182880"/>
          </a:xfrm>
          <a:prstGeom prst="rect">
            <a:avLst/>
          </a:prstGeom>
          <a:solidFill>
            <a:srgbClr val="1923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177540" y="2423159"/>
            <a:ext cx="54864" cy="274320"/>
          </a:xfrm>
          <a:prstGeom prst="rect">
            <a:avLst/>
          </a:prstGeom>
          <a:solidFill>
            <a:srgbClr val="50C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914900" y="2423159"/>
            <a:ext cx="54864" cy="274320"/>
          </a:xfrm>
          <a:prstGeom prst="rect">
            <a:avLst/>
          </a:prstGeom>
          <a:solidFill>
            <a:srgbClr val="50C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652260" y="2423159"/>
            <a:ext cx="54864" cy="274320"/>
          </a:xfrm>
          <a:prstGeom prst="rect">
            <a:avLst/>
          </a:prstGeom>
          <a:solidFill>
            <a:srgbClr val="50C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389620" y="2423159"/>
            <a:ext cx="54864" cy="274320"/>
          </a:xfrm>
          <a:prstGeom prst="rect">
            <a:avLst/>
          </a:prstGeom>
          <a:solidFill>
            <a:srgbClr val="50C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126980" y="2423159"/>
            <a:ext cx="54864" cy="274320"/>
          </a:xfrm>
          <a:prstGeom prst="rect">
            <a:avLst/>
          </a:prstGeom>
          <a:solidFill>
            <a:srgbClr val="50C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288036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6BE50"/>
                </a:solidFill>
                <a:latin typeface="Calibri"/>
              </a:defRPr>
            </a:pPr>
            <a:r>
              <a:t>Tranche 3 (25%)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0" y="2971800"/>
            <a:ext cx="8686800" cy="182880"/>
          </a:xfrm>
          <a:prstGeom prst="rect">
            <a:avLst/>
          </a:prstGeom>
          <a:solidFill>
            <a:srgbClr val="1923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611880" y="2926079"/>
            <a:ext cx="54864" cy="274320"/>
          </a:xfrm>
          <a:prstGeom prst="rect">
            <a:avLst/>
          </a:prstGeom>
          <a:solidFill>
            <a:srgbClr val="E6B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349240" y="2926079"/>
            <a:ext cx="54864" cy="274320"/>
          </a:xfrm>
          <a:prstGeom prst="rect">
            <a:avLst/>
          </a:prstGeom>
          <a:solidFill>
            <a:srgbClr val="E6B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086600" y="2926079"/>
            <a:ext cx="54864" cy="274320"/>
          </a:xfrm>
          <a:prstGeom prst="rect">
            <a:avLst/>
          </a:prstGeom>
          <a:solidFill>
            <a:srgbClr val="E6B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823959" y="2926079"/>
            <a:ext cx="54864" cy="274320"/>
          </a:xfrm>
          <a:prstGeom prst="rect">
            <a:avLst/>
          </a:prstGeom>
          <a:solidFill>
            <a:srgbClr val="E6B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0561320" y="2926079"/>
            <a:ext cx="54864" cy="274320"/>
          </a:xfrm>
          <a:prstGeom prst="rect">
            <a:avLst/>
          </a:prstGeom>
          <a:solidFill>
            <a:srgbClr val="E6B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31520" y="338328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BE78C8"/>
                </a:solidFill>
                <a:latin typeface="Calibri"/>
              </a:defRPr>
            </a:pPr>
            <a:r>
              <a:t>Tranche 4 (25%)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743200" y="3474720"/>
            <a:ext cx="8686800" cy="182880"/>
          </a:xfrm>
          <a:prstGeom prst="rect">
            <a:avLst/>
          </a:prstGeom>
          <a:solidFill>
            <a:srgbClr val="1923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046220" y="3429000"/>
            <a:ext cx="54864" cy="274320"/>
          </a:xfrm>
          <a:prstGeom prst="rect">
            <a:avLst/>
          </a:prstGeom>
          <a:solidFill>
            <a:srgbClr val="BE7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783579" y="3429000"/>
            <a:ext cx="54864" cy="274320"/>
          </a:xfrm>
          <a:prstGeom prst="rect">
            <a:avLst/>
          </a:prstGeom>
          <a:solidFill>
            <a:srgbClr val="BE7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520940" y="3429000"/>
            <a:ext cx="54864" cy="274320"/>
          </a:xfrm>
          <a:prstGeom prst="rect">
            <a:avLst/>
          </a:prstGeom>
          <a:solidFill>
            <a:srgbClr val="BE7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258300" y="3429000"/>
            <a:ext cx="54864" cy="274320"/>
          </a:xfrm>
          <a:prstGeom prst="rect">
            <a:avLst/>
          </a:prstGeom>
          <a:solidFill>
            <a:srgbClr val="BE7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995660" y="3429000"/>
            <a:ext cx="54864" cy="274320"/>
          </a:xfrm>
          <a:prstGeom prst="rect">
            <a:avLst/>
          </a:prstGeom>
          <a:solidFill>
            <a:srgbClr val="BE7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560320" y="39319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8C96AA"/>
                </a:solidFill>
                <a:latin typeface="Calibri"/>
              </a:defRPr>
            </a:pPr>
            <a:r>
              <a:t>D0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297680" y="39319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8C96AA"/>
                </a:solidFill>
                <a:latin typeface="Calibri"/>
              </a:defRPr>
            </a:pPr>
            <a:r>
              <a:t>D40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35040" y="39319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8C96AA"/>
                </a:solidFill>
                <a:latin typeface="Calibri"/>
              </a:defRPr>
            </a:pPr>
            <a:r>
              <a:t>D80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0" y="39319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8C96AA"/>
                </a:solidFill>
                <a:latin typeface="Calibri"/>
              </a:defRPr>
            </a:pPr>
            <a:r>
              <a:t>D120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09760" y="39319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8C96AA"/>
                </a:solidFill>
                <a:latin typeface="Calibri"/>
              </a:defRPr>
            </a:pPr>
            <a:r>
              <a:t>D160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247120" y="39319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8C96AA"/>
                </a:solidFill>
                <a:latin typeface="Calibri"/>
              </a:defRPr>
            </a:pPr>
            <a:r>
              <a:t>D200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57200" y="4480560"/>
            <a:ext cx="11247120" cy="137160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283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31520" y="457200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64AAFF"/>
                </a:solidFill>
                <a:latin typeface="Calibri"/>
              </a:defRPr>
            </a:pPr>
            <a:r>
              <a:t>The Result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1520" y="493776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By dividing capital into 4 tranches offset by 10 days, we reduced the Sharpe path-dependency range across 20 distinct starting dates to a mere 0.037. The exact execution date no longer dictates long-term performance.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Risk Management Layer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Dynamic position sizing protects capital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11/25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3566160" cy="438912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280160"/>
            <a:ext cx="3566160" cy="54864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DCE1EB"/>
                </a:solidFill>
              </a:defRPr>
            </a:pPr>
            <a:r>
              <a:t>Volatility Targeting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103120"/>
            <a:ext cx="3200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Target volatility: σ_target</a:t>
            </a: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Exposure = σ_target / σ_portfolio</a:t>
            </a:r>
          </a:p>
          <a:p>
            <a:pPr algn="l">
              <a:defRPr sz="1500" b="0">
                <a:solidFill>
                  <a:srgbClr val="50C878"/>
                </a:solidFill>
                <a:latin typeface="Calibri"/>
              </a:defRPr>
            </a:pPr>
            <a:r>
              <a:t>  • Scales down in volatile markets</a:t>
            </a:r>
          </a:p>
          <a:p>
            <a:pPr algn="l">
              <a:defRPr sz="1500" b="0">
                <a:solidFill>
                  <a:srgbClr val="50C878"/>
                </a:solidFill>
                <a:latin typeface="Calibri"/>
              </a:defRPr>
            </a:pPr>
            <a:r>
              <a:t>  • Scales up in calm markets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80" y="1280160"/>
            <a:ext cx="3566160" cy="438912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E6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297680" y="1280160"/>
            <a:ext cx="3566160" cy="548640"/>
          </a:xfrm>
          <a:prstGeom prst="rect">
            <a:avLst/>
          </a:prstGeom>
          <a:solidFill>
            <a:srgbClr val="E6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DCE1EB"/>
                </a:solidFill>
              </a:defRPr>
            </a:pPr>
            <a:r>
              <a:t>Drawdown Stop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2103120"/>
            <a:ext cx="3200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Paper portfolio tracks unhedged returns</a:t>
            </a: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If paper DD &gt; −15%: go to cash</a:t>
            </a:r>
          </a:p>
          <a:p>
            <a:pPr algn="l">
              <a:defRPr sz="1500" b="0">
                <a:solidFill>
                  <a:srgbClr val="50C878"/>
                </a:solidFill>
                <a:latin typeface="Calibri"/>
              </a:defRPr>
            </a:pPr>
            <a:r>
              <a:t>  • Protects against left-tail events</a:t>
            </a: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Re-entry: 5% recovery from trough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280160"/>
            <a:ext cx="3566160" cy="438912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E6B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280160"/>
            <a:ext cx="3566160" cy="548640"/>
          </a:xfrm>
          <a:prstGeom prst="rect">
            <a:avLst/>
          </a:prstGeom>
          <a:solidFill>
            <a:srgbClr val="E6B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DCE1EB"/>
                </a:solidFill>
              </a:defRPr>
            </a:pPr>
            <a:r>
              <a:t>SPY 200DMA Regime Filter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2103120"/>
            <a:ext cx="3200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SPY &lt; 200DMA → risk-off regime</a:t>
            </a: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Exposure × haircut factor (h &lt; 1)</a:t>
            </a:r>
          </a:p>
          <a:p>
            <a:pPr algn="l">
              <a:defRPr sz="1500" b="0">
                <a:solidFill>
                  <a:srgbClr val="50C878"/>
                </a:solidFill>
                <a:latin typeface="Calibri"/>
              </a:defRPr>
            </a:pPr>
            <a:r>
              <a:t>  • Simple, robust, well-documented</a:t>
            </a: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Reduces exposure in bear markets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5943600"/>
            <a:ext cx="11247120" cy="502920"/>
          </a:xfrm>
          <a:prstGeom prst="roundRect">
            <a:avLst/>
          </a:prstGeom>
          <a:solidFill>
            <a:srgbClr val="14233C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6016752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E6BE50"/>
                </a:solidFill>
                <a:latin typeface="Calibri"/>
              </a:defRPr>
            </a:pPr>
            <a:r>
              <a:t>▸  Final weights are constrained: no leverage, no shorting, capped at 100%.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Dynamic Exposure in 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How risk rules constrain market participation during shocks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12/25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8872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E6BE50"/>
                </a:solidFill>
                <a:latin typeface="Calibri"/>
              </a:defRPr>
            </a:pPr>
            <a:r>
              <a:t>2020–2021: COVID Shock &amp; Rebound</a:t>
            </a:r>
          </a:p>
        </p:txBody>
      </p:sp>
      <p:pic>
        <p:nvPicPr>
          <p:cNvPr id="7" name="Picture 6" descr="ablation_exposure_2020_2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54480"/>
            <a:ext cx="5486400" cy="23125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17920" y="118872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E6BE50"/>
                </a:solidFill>
                <a:latin typeface="Calibri"/>
              </a:defRPr>
            </a:pPr>
            <a:r>
              <a:t>2022–2023: Tech/AI Boom &amp; Restructuring</a:t>
            </a:r>
          </a:p>
        </p:txBody>
      </p:sp>
      <p:pic>
        <p:nvPicPr>
          <p:cNvPr id="9" name="Picture 8" descr="ablation_exposure_2022_20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554480"/>
            <a:ext cx="5486400" cy="2315948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57200" y="6263640"/>
            <a:ext cx="11247120" cy="502920"/>
          </a:xfrm>
          <a:prstGeom prst="roundRect">
            <a:avLst/>
          </a:prstGeom>
          <a:solidFill>
            <a:srgbClr val="14233C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6336792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E6BE50"/>
                </a:solidFill>
                <a:latin typeface="Calibri"/>
              </a:defRPr>
            </a:pPr>
            <a:r>
              <a:t>▸  Notice the exposure dropping dynamically during the March 2020 panic and systematically reducing throughout the 2022 bear market.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Full 17-Year Backtest (2008–2025)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Baseline Quantitative Model Performance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13/25</a:t>
            </a:r>
          </a:p>
        </p:txBody>
      </p:sp>
      <p:pic>
        <p:nvPicPr>
          <p:cNvPr id="6" name="Picture 5" descr="backtest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7772400" cy="507761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503920" y="1280160"/>
            <a:ext cx="3200400" cy="457200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0" y="1463040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Headline Metrics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0" y="2011680"/>
            <a:ext cx="283464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CAGR</a:t>
            </a:r>
          </a:p>
          <a:p>
            <a:pPr algn="l">
              <a:defRPr sz="1400" b="0">
                <a:solidFill>
                  <a:srgbClr val="50C878"/>
                </a:solidFill>
                <a:latin typeface="Calibri"/>
              </a:defRPr>
            </a:pPr>
            <a:r>
              <a:t>  • Strategy: 14.9%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S&amp;P 500: 11.6%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Sharpe Ratio</a:t>
            </a:r>
          </a:p>
          <a:p>
            <a:pPr algn="l">
              <a:defRPr sz="1400" b="0">
                <a:solidFill>
                  <a:srgbClr val="50C878"/>
                </a:solidFill>
                <a:latin typeface="Calibri"/>
              </a:defRPr>
            </a:pPr>
            <a:r>
              <a:t>  • Strategy: 0.90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S&amp;P 500: 0.78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Wealth Generation</a:t>
            </a:r>
          </a:p>
          <a:p>
            <a:pPr algn="l">
              <a:defRPr sz="1400" b="0">
                <a:solidFill>
                  <a:srgbClr val="50C878"/>
                </a:solidFill>
                <a:latin typeface="Calibri"/>
              </a:defRPr>
            </a:pPr>
            <a:r>
              <a:t>  • Strategy: $1 → $11.49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S&amp;P 500: $1 → $6.85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6263640"/>
            <a:ext cx="11247120" cy="502920"/>
          </a:xfrm>
          <a:prstGeom prst="roundRect">
            <a:avLst/>
          </a:prstGeom>
          <a:solidFill>
            <a:srgbClr val="14233C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6336792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E6BE50"/>
                </a:solidFill>
                <a:latin typeface="Calibri"/>
              </a:defRPr>
            </a:pPr>
            <a:r>
              <a:t>▸  A robust baseline that outperforms the S&amp;P 500 significantly across 17 years before deep learning is added.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Momentum Crash Autopsy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Survival through major market drawdowns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14/25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11247120" cy="438912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283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716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Stress Event Performance (V53 / V68)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2011680"/>
          <a:ext cx="10515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828800"/>
                <a:gridCol w="1371600"/>
                <a:gridCol w="1371600"/>
                <a:gridCol w="3657600"/>
              </a:tblGrid>
              <a:tr h="640080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Market Event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Timeline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S&amp;P 500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Strategy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Result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Global Financial Crisis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2008-2009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−36.6%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−7.4%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Survived via Cash Stop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China Market Shock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2015-2016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−8.5%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−4.9%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Vol Targeting Dampened Drop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COVID-19 V-Crash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March 2020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−33.7%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−18.8%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Fast Re-entry Captured +40% Year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Rate Normalization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2022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−18.6%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−15.6%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SPY 200DMA Reduced Exposure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457200" y="6263640"/>
            <a:ext cx="11247120" cy="502920"/>
          </a:xfrm>
          <a:prstGeom prst="roundRect">
            <a:avLst/>
          </a:prstGeom>
          <a:solidFill>
            <a:srgbClr val="14233C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336792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E6BE50"/>
                </a:solidFill>
                <a:latin typeface="Calibri"/>
              </a:defRPr>
            </a:pPr>
            <a:r>
              <a:t>▸  Traditional momentum fails violently in crashes. Our risk architecture preserves capital.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Robustness: Probability of Backtest Overfitting (PBO)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Evaluating the risk of data mining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15/25</a:t>
            </a:r>
          </a:p>
        </p:txBody>
      </p:sp>
      <p:pic>
        <p:nvPicPr>
          <p:cNvPr id="6" name="Picture 5" descr="pbo_analysi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6400800" cy="578965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132320" y="1280160"/>
            <a:ext cx="4572000" cy="438912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50C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06640" y="1463040"/>
            <a:ext cx="4023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PBO Test Results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06640" y="2011680"/>
            <a:ext cx="40233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Combinatorially Symmetric Cross-Validation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We split the 17-year timeline into sub-blocks to compute out-of-sample degradation.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Key Metrics</a:t>
            </a:r>
          </a:p>
          <a:p>
            <a:pPr algn="l">
              <a:defRPr sz="1400" b="1">
                <a:solidFill>
                  <a:srgbClr val="50C878"/>
                </a:solidFill>
                <a:latin typeface="Calibri"/>
              </a:defRPr>
            </a:pPr>
            <a:r>
              <a:t>Probability of Overfitting: 6.5%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Concern threshold is &gt; 15%</a:t>
            </a:r>
          </a:p>
          <a:p>
            <a:pPr algn="l">
              <a:defRPr sz="1400" b="1">
                <a:solidFill>
                  <a:srgbClr val="50C878"/>
                </a:solidFill>
                <a:latin typeface="Calibri"/>
              </a:defRPr>
            </a:pPr>
            <a:r>
              <a:t>Deflated Sharpe p-value: 0.031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Statistically significant.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Conclusion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The strategy is highly robust. The hyperparameters selected were not merely curve-fitted to the 2008–2025 history.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Robustness: Friction &amp; Bias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Stress testing real-world constraints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16/25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5303520" cy="347472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Transaction Cost Sensitivity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2011680"/>
          <a:ext cx="48463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5440"/>
                <a:gridCol w="1615440"/>
                <a:gridCol w="1615440"/>
              </a:tblGrid>
              <a:tr h="457200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Cost Assumption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Sharpe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Status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20 bps (Base)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0.825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PASS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40 bps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0.757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PASS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60 bps (Stress)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0.677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PASS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31520" y="4114800"/>
            <a:ext cx="4846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DCE1EB"/>
                </a:solidFill>
                <a:latin typeface="Calibri"/>
              </a:defRPr>
            </a:pPr>
            <a:r>
              <a:t>The strategy retains statistical significance even under 60 bps of turnover friction.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80" y="1280160"/>
            <a:ext cx="5577840" cy="347472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E6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1463040"/>
            <a:ext cx="5029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Survivorship Bias Test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0" y="2011680"/>
          <a:ext cx="50292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676400"/>
                <a:gridCol w="1676400"/>
              </a:tblGrid>
              <a:tr h="457200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Universe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CAGR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Decay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Baseline (Current S&amp;P 500)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22.2%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--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Poisoned (+38 Delisted Losers)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19.0%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−3.2%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400800" y="3657600"/>
            <a:ext cx="50292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DCE1EB"/>
                </a:solidFill>
                <a:latin typeface="Calibri"/>
              </a:defRPr>
            </a:pPr>
            <a:r>
              <a:t>Lacking CRSP data, we injected 38 catastrophic losers (e.g. Lehman, Bear Stearns). Decay is −3.2% CAGR — an honest disclosure of minimum survivorship bias.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Phase III: NLP Sentiment Fusion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Injecting fine-tuned BERT signals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17/25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11247120" cy="228600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283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71600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6BE50"/>
                </a:solidFill>
                <a:latin typeface="Calibri"/>
              </a:defRPr>
            </a:pPr>
            <a:r>
              <a:t>Signal Gating Logic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920240"/>
            <a:ext cx="107899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Processed 15.7M FNSPID headlines.</a:t>
            </a: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Requirement: At least 3 news articles in the trailing 14 days for a stock to have an active NLP score.</a:t>
            </a: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No-news stocks receive a neutral 0.0 Z-score.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840480"/>
            <a:ext cx="11247120" cy="228600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283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931920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6BE50"/>
                </a:solidFill>
                <a:latin typeface="Calibri"/>
              </a:defRPr>
            </a:pPr>
            <a:r>
              <a:t>Blend Grids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480560"/>
            <a:ext cx="107899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Composite = λ(Momentum Z) + (1−λ)(Sentiment Z)</a:t>
            </a: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Grid search: λ ∈ {1.0, 0.8, 0.6, 0.4, 0.2, 0.0}</a:t>
            </a:r>
          </a:p>
          <a:p>
            <a:pPr algn="l">
              <a:defRPr sz="1500" b="0">
                <a:solidFill>
                  <a:srgbClr val="DCE1EB"/>
                </a:solidFill>
                <a:latin typeface="Calibri"/>
              </a:defRPr>
            </a:pPr>
            <a:r>
              <a:t>  • Evaluated dynamically across two opposing market regimes.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Dual-Regime NLP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Sentiment alpha is highly regime-dependent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18/25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5486400" cy="320040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50C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71600"/>
            <a:ext cx="5029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50C878"/>
                </a:solidFill>
                <a:latin typeface="Calibri"/>
              </a:defRPr>
            </a:pPr>
            <a:r>
              <a:t>Regime 1: COVID Shock (2020–2021)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011680"/>
          <a:ext cx="5029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300"/>
                <a:gridCol w="1257300"/>
                <a:gridCol w="1257300"/>
                <a:gridCol w="1257300"/>
              </a:tblGrid>
              <a:tr h="457200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Mom/BERT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Sharpe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CAGR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MaxDD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100/0 (Base)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0.879 ± 0.09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22.81%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−19.0%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60/40 ✓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1.045 ± 0.14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27.64%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−19.0%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0/100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0.960 ± 0.40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22.09%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−19.9%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6217920" y="1280160"/>
            <a:ext cx="5486400" cy="320040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E6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371600"/>
            <a:ext cx="5029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65A5A"/>
                </a:solidFill>
                <a:latin typeface="Calibri"/>
              </a:defRPr>
            </a:pPr>
            <a:r>
              <a:t>Regime 2: Tech/AI Boom (2022–2023)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0" y="2011680"/>
          <a:ext cx="5029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300"/>
                <a:gridCol w="1257300"/>
                <a:gridCol w="1257300"/>
                <a:gridCol w="1257300"/>
              </a:tblGrid>
              <a:tr h="457200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Mom/BERT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Sharpe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CAGR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MaxDD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100/0 (Base) ✓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0.271 ± 0.15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7.42%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−14.5%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60/40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−0.185 ± 0.19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−0.29%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−21.3%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0/100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−0.511 ± 0.22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−4.50%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−24.9%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457200" y="6263640"/>
            <a:ext cx="11247120" cy="502920"/>
          </a:xfrm>
          <a:prstGeom prst="roundRect">
            <a:avLst/>
          </a:prstGeom>
          <a:solidFill>
            <a:srgbClr val="14233C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6336792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E6BE50"/>
                </a:solidFill>
                <a:latin typeface="Calibri"/>
              </a:defRPr>
            </a:pPr>
            <a:r>
              <a:t>▸  The 60/40 blend added +4.8% CAGR in 2020, but completely collapsed in 2022. There is no universal optimal blend.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The Layoff Paradox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Why sentiment inverted in 2022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19/25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11247120" cy="365760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E6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E6BE50"/>
                </a:solidFill>
                <a:latin typeface="Calibri"/>
              </a:defRPr>
            </a:pPr>
            <a:r>
              <a:t>The Naivety of Standard NLP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0312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600" b="0">
                <a:solidFill>
                  <a:srgbClr val="DCE1EB"/>
                </a:solidFill>
                <a:latin typeface="Calibri"/>
              </a:defRPr>
            </a:pPr>
            <a:r>
              <a:t>  • Standard NLP models (even fine-tuned) parse vocabulary, not corporate finance mechanics.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600" b="0">
                <a:solidFill>
                  <a:srgbClr val="DCE1EB"/>
                </a:solidFill>
                <a:latin typeface="Calibri"/>
              </a:defRPr>
            </a:pPr>
            <a:r>
              <a:t>  • In 2022–2023, technology companies executed highly-publicized mass layoffs to protect margins.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600" b="1">
                <a:solidFill>
                  <a:srgbClr val="E65A5A"/>
                </a:solidFill>
                <a:latin typeface="Calibri"/>
              </a:defRPr>
            </a:pPr>
            <a:r>
              <a:t>BERT's Interpretation: Scored layoffs as heavily NEGATIVE due to words like 'cut', 'fire', 'restructure'.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600" b="1">
                <a:solidFill>
                  <a:srgbClr val="50C878"/>
                </a:solidFill>
                <a:latin typeface="Calibri"/>
              </a:defRPr>
            </a:pPr>
            <a:r>
              <a:t>Wall Street's Interpretation: Valued layoffs as heavily POSITIVE due to margin expansion and cost control.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6263640"/>
            <a:ext cx="11247120" cy="502920"/>
          </a:xfrm>
          <a:prstGeom prst="roundRect">
            <a:avLst/>
          </a:prstGeom>
          <a:solidFill>
            <a:srgbClr val="14233C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336792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E6BE50"/>
                </a:solidFill>
                <a:latin typeface="Calibri"/>
              </a:defRPr>
            </a:pPr>
            <a:r>
              <a:t>▸  This mismatch caused the NLP overlay to sell the exact stocks the market was rewarding.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Dynamic NLP Timing: 9 Failed Attempts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Why AI couldn't time the NLP blend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20/25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657600"/>
                <a:gridCol w="5303520"/>
              </a:tblGrid>
              <a:tr h="514350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Method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What It Did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Why It Failed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XGBoost Meta-Labeling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Trained on micro-backtests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Memorized 2008 signature; failed on 2020 shock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Linear Regression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Macro-to-NLP weight fit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Assumed linear relationship on random data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Macro Heuristic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VIX-based trigger formula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Triggered after crash already occurred (Lag)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Airbag (DD Trigger)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Portfolio DD triggers NLP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DD is lagging; bought 'positive' stocks in bear market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Online Meta-Alloc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Follows winning blend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Zero autocorrelation in winning weight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Toxic Filter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Veto negative sentiment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Null result; momentum ALREADY filters toxic stocks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Rolling IC Decay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Mom IC triggers NLP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175d mom + 40d IC = 215 days of lag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57200" y="6263640"/>
            <a:ext cx="11247120" cy="502920"/>
          </a:xfrm>
          <a:prstGeom prst="roundRect">
            <a:avLst/>
          </a:prstGeom>
          <a:solidFill>
            <a:srgbClr val="14233C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336792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E6BE50"/>
                </a:solidFill>
                <a:latin typeface="Calibri"/>
              </a:defRPr>
            </a:pPr>
            <a:r>
              <a:t>▸  We rigorously tested machine learning and heuristic overlays. All 9 failed to beat the static momentum baseline.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The Idiosyncratic Nature of NLP Alpha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Oracle analysis reveals the truth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21/25</a:t>
            </a:r>
          </a:p>
        </p:txBody>
      </p:sp>
      <p:pic>
        <p:nvPicPr>
          <p:cNvPr id="6" name="Picture 5" descr="oracle_bert_vs_drawdow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6400800" cy="457156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132320" y="1280160"/>
            <a:ext cx="4572000" cy="457200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283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06640" y="1463040"/>
            <a:ext cx="4023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The Oracle Gap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06640" y="2011680"/>
            <a:ext cx="40233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Theoretical Maximum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Perfectly predicting optimal weight yields +7.9% CAGR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The Devastating Regression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Optimal Weight vs S&amp;P 500 Drawdown</a:t>
            </a:r>
          </a:p>
          <a:p>
            <a:pPr algn="l">
              <a:defRPr sz="1400" b="1">
                <a:solidFill>
                  <a:srgbClr val="E65A5A"/>
                </a:solidFill>
                <a:latin typeface="Calibri"/>
              </a:defRPr>
            </a:pPr>
            <a:r>
              <a:t>R² = 0.0515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Interpretation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Macro conditions explain only 5% of variance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95% of NLP alpha is idiosyncratic (stock-level)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Cannot be captured by regime switching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Live Forward-Testing (Jan–May 2026)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Validating NLP edge on out-of-sample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22/25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11247120" cy="438912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50C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3716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Point-in-Time 20-Day Forward Returns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82880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For every trading day in 2026, the top 30 momentum stocks were selected. Only news articles published strictly before that trading day were used to score sentiment.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31520" y="2651760"/>
          <a:ext cx="10515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548640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Sentiment Category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Count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Mean 20-Day Return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64AAFF"/>
                          </a:solidFill>
                          <a:latin typeface="Calibri"/>
                        </a:defRPr>
                      </a:pPr>
                      <a:r>
                        <a:t>Win Rate</a:t>
                      </a:r>
                    </a:p>
                  </a:txBody>
                  <a:tcPr anchor="ctr">
                    <a:solidFill>
                      <a:srgbClr val="19233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Positive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123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+10.53%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65.04%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Neutral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14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+0.76%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57.14%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No News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2015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+2.27%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48.63%</a:t>
                      </a:r>
                    </a:p>
                  </a:txBody>
                  <a:tcPr anchor="ctr">
                    <a:solidFill>
                      <a:srgbClr val="0F162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Negative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−4.91%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0">
                          <a:solidFill>
                            <a:srgbClr val="DCE1EB"/>
                          </a:solidFill>
                          <a:latin typeface="Calibri"/>
                        </a:defRPr>
                      </a:pPr>
                      <a:r>
                        <a:t>0.00%</a:t>
                      </a:r>
                    </a:p>
                  </a:txBody>
                  <a:tcPr anchor="ctr">
                    <a:solidFill>
                      <a:srgbClr val="12192D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457200" y="6263640"/>
            <a:ext cx="11247120" cy="502920"/>
          </a:xfrm>
          <a:prstGeom prst="roundRect">
            <a:avLst/>
          </a:prstGeom>
          <a:solidFill>
            <a:srgbClr val="14233C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6336792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E6BE50"/>
                </a:solidFill>
                <a:latin typeface="Calibri"/>
              </a:defRPr>
            </a:pPr>
            <a:r>
              <a:t>▸  100% free of lookahead bias. Stocks with Positive sentiment won 65% of the time. Stocks with Negative sentiment won 0% of the time.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Frontend Application Dashboard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Real-time monitoring of rankings and signals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23/25</a:t>
            </a:r>
          </a:p>
        </p:txBody>
      </p:sp>
      <p:pic>
        <p:nvPicPr>
          <p:cNvPr id="6" name="Picture 5" descr="bakeoff_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7315200" cy="454811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046720" y="1280160"/>
            <a:ext cx="3657600" cy="457200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468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321040" y="146304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6BE50"/>
                </a:solidFill>
                <a:latin typeface="Calibri"/>
              </a:defRPr>
            </a:pPr>
            <a:r>
              <a:t>React.js / Vite UI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2011680"/>
            <a:ext cx="31089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Data Visualizations: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Multi-factor equity curves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Regime heatmaps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Live Feeds: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GNews API integration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Top 30 momentum rankings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400" b="1">
                <a:solidFill>
                  <a:srgbClr val="64AAFF"/>
                </a:solidFill>
                <a:latin typeface="Calibri"/>
              </a:defRPr>
            </a:pPr>
            <a:r>
              <a:t>State Syncing:</a:t>
            </a:r>
          </a:p>
          <a:p>
            <a:pPr algn="l">
              <a:defRPr sz="1400" b="0">
                <a:solidFill>
                  <a:srgbClr val="DCE1EB"/>
                </a:solidFill>
                <a:latin typeface="Calibri"/>
              </a:defRPr>
            </a:pPr>
            <a:r>
              <a:t>  • Supabase PostgreSQL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777240"/>
            <a:ext cx="112471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468CE6"/>
                </a:solidFill>
                <a:latin typeface="Calibri Light"/>
              </a:defRPr>
            </a:pPr>
            <a:r>
              <a:t>Key Research Learnings &amp; Contributions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C96AA"/>
                </a:solidFill>
                <a:latin typeface="Calibri"/>
              </a:defRPr>
            </a:pPr>
            <a:r>
              <a:t>What we proved over 17 years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24/25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11247120" cy="4480560"/>
          </a:xfrm>
          <a:prstGeom prst="roundRect">
            <a:avLst/>
          </a:prstGeom>
          <a:solidFill>
            <a:srgbClr val="12192D"/>
          </a:solidFill>
          <a:ln w="12700">
            <a:solidFill>
              <a:srgbClr val="E6BE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600" b="1">
                <a:solidFill>
                  <a:srgbClr val="E6BE50"/>
                </a:solidFill>
                <a:latin typeface="Calibri"/>
              </a:defRPr>
            </a:pPr>
            <a:r>
              <a:t>1. Architecture matters more than pure alpha.</a:t>
            </a:r>
          </a:p>
          <a:p>
            <a:pPr algn="l">
              <a:defRPr sz="1600" b="0">
                <a:solidFill>
                  <a:srgbClr val="DCE1EB"/>
                </a:solidFill>
                <a:latin typeface="Calibri"/>
              </a:defRPr>
            </a:pPr>
            <a:r>
              <a:t>  • Drawdown stops and volatility targeting created more absolute return across the 17-year backtest than identifying new algorithmic signals.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600" b="1">
                <a:solidFill>
                  <a:srgbClr val="E6BE50"/>
                </a:solidFill>
                <a:latin typeface="Calibri"/>
              </a:defRPr>
            </a:pPr>
            <a:r>
              <a:t>2. Deep Learning Sentiment is regime-dependent, not universal.</a:t>
            </a:r>
          </a:p>
          <a:p>
            <a:pPr algn="l">
              <a:defRPr sz="1600" b="0">
                <a:solidFill>
                  <a:srgbClr val="DCE1EB"/>
                </a:solidFill>
                <a:latin typeface="Calibri"/>
              </a:defRPr>
            </a:pPr>
            <a:r>
              <a:t>  • Custom BERT accurately parsed text (97.1% accuracy), but NLP overlays failed in 2022 because of corporate finance nuances (the Layoff Paradox).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600" b="1">
                <a:solidFill>
                  <a:srgbClr val="E6BE50"/>
                </a:solidFill>
                <a:latin typeface="Calibri"/>
              </a:defRPr>
            </a:pPr>
            <a:r>
              <a:t>3. Systematic NLP timing is mathematically elusive.</a:t>
            </a:r>
          </a:p>
          <a:p>
            <a:pPr algn="l">
              <a:defRPr sz="1600" b="0">
                <a:solidFill>
                  <a:srgbClr val="DCE1EB"/>
                </a:solidFill>
                <a:latin typeface="Calibri"/>
              </a:defRPr>
            </a:pPr>
            <a:r>
              <a:t>  • Oracle analysis proves 95% of NLP alpha is idiosyncratic. Machine learning macro-overlays will systematically overfit rather than find true signal.</a:t>
            </a:r>
          </a:p>
          <a:p>
            <a:pPr algn="l">
              <a:defRPr sz="600" b="0">
                <a:solidFill>
                  <a:srgbClr val="DCE1EB"/>
                </a:solidFill>
                <a:latin typeface="Calibri"/>
              </a:defRPr>
            </a:pPr>
          </a:p>
          <a:p>
            <a:pPr algn="l">
              <a:defRPr sz="1600" b="1">
                <a:solidFill>
                  <a:srgbClr val="E6BE50"/>
                </a:solidFill>
                <a:latin typeface="Calibri"/>
              </a:defRPr>
            </a:pPr>
            <a:r>
              <a:t>4. Robustness is achievable.</a:t>
            </a:r>
          </a:p>
          <a:p>
            <a:pPr algn="l">
              <a:defRPr sz="1600" b="0">
                <a:solidFill>
                  <a:srgbClr val="DCE1EB"/>
                </a:solidFill>
                <a:latin typeface="Calibri"/>
              </a:defRPr>
            </a:pPr>
            <a:r>
              <a:t>  • Through 4-tranche staggering and PBO evaluation (6.5%), we successfully reduced the massive path-dependency common in cross-sectional rankers.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10312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200" b="1">
                <a:solidFill>
                  <a:srgbClr val="DCE1EB"/>
                </a:solidFill>
                <a:latin typeface="Calibri Light"/>
              </a:defRPr>
            </a:pPr>
            <a:r>
              <a:t>Questions &amp; Discussion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0" y="3108960"/>
            <a:ext cx="3931920" cy="19050"/>
          </a:xfrm>
          <a:prstGeom prst="rect">
            <a:avLst/>
          </a:prstGeom>
          <a:solidFill>
            <a:srgbClr val="468C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34747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64AAFF"/>
                </a:solidFill>
                <a:latin typeface="Calibri"/>
              </a:defRPr>
            </a:pPr>
            <a:r>
              <a:t>Harsh Yadav  |  23CS165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977639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8C96AA"/>
                </a:solidFill>
                <a:latin typeface="Calibri"/>
              </a:defRPr>
            </a:pPr>
            <a:r>
              <a:t>Delhi Technological University  |  CS318 Project</a:t>
            </a:r>
          </a:p>
        </p:txBody>
      </p:sp>
      <p:sp>
        <p:nvSpPr>
          <p:cNvPr id="7" name="Rectangle 6"/>
          <p:cNvSpPr/>
          <p:nvPr/>
        </p:nvSpPr>
        <p:spPr>
          <a:xfrm>
            <a:off x="3200400" y="4754880"/>
            <a:ext cx="5760720" cy="19050"/>
          </a:xfrm>
          <a:prstGeom prst="rect">
            <a:avLst/>
          </a:prstGeom>
          <a:solidFill>
            <a:srgbClr val="283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029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64AAFF"/>
                </a:solidFill>
                <a:latin typeface="Calibri"/>
              </a:defRPr>
            </a:pPr>
            <a:r>
              <a:t>github.com/harshisageek/stock-project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46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8C96AA"/>
                </a:solidFill>
                <a:latin typeface="Calibri"/>
              </a:defRPr>
            </a:pPr>
            <a:r>
              <a:t>25/25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